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45" r:id="rId2"/>
    <p:sldMasterId id="2147483660" r:id="rId3"/>
    <p:sldMasterId id="2147483757" r:id="rId4"/>
  </p:sldMasterIdLst>
  <p:notesMasterIdLst>
    <p:notesMasterId r:id="rId42"/>
  </p:notesMasterIdLst>
  <p:sldIdLst>
    <p:sldId id="559" r:id="rId5"/>
    <p:sldId id="575" r:id="rId6"/>
    <p:sldId id="581" r:id="rId7"/>
    <p:sldId id="582" r:id="rId8"/>
    <p:sldId id="394" r:id="rId9"/>
    <p:sldId id="567" r:id="rId10"/>
    <p:sldId id="539" r:id="rId11"/>
    <p:sldId id="294" r:id="rId12"/>
    <p:sldId id="516" r:id="rId13"/>
    <p:sldId id="517" r:id="rId14"/>
    <p:sldId id="518" r:id="rId15"/>
    <p:sldId id="519" r:id="rId16"/>
    <p:sldId id="520" r:id="rId17"/>
    <p:sldId id="568" r:id="rId18"/>
    <p:sldId id="310" r:id="rId19"/>
    <p:sldId id="483" r:id="rId20"/>
    <p:sldId id="549" r:id="rId21"/>
    <p:sldId id="547" r:id="rId22"/>
    <p:sldId id="443" r:id="rId23"/>
    <p:sldId id="579" r:id="rId24"/>
    <p:sldId id="563" r:id="rId25"/>
    <p:sldId id="304" r:id="rId26"/>
    <p:sldId id="463" r:id="rId27"/>
    <p:sldId id="447" r:id="rId28"/>
    <p:sldId id="464" r:id="rId29"/>
    <p:sldId id="570" r:id="rId30"/>
    <p:sldId id="571" r:id="rId31"/>
    <p:sldId id="466" r:id="rId32"/>
    <p:sldId id="588" r:id="rId33"/>
    <p:sldId id="333" r:id="rId34"/>
    <p:sldId id="468" r:id="rId35"/>
    <p:sldId id="305" r:id="rId36"/>
    <p:sldId id="534" r:id="rId37"/>
    <p:sldId id="535" r:id="rId38"/>
    <p:sldId id="593" r:id="rId39"/>
    <p:sldId id="569" r:id="rId40"/>
    <p:sldId id="58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0" autoAdjust="0"/>
    <p:restoredTop sz="94660"/>
  </p:normalViewPr>
  <p:slideViewPr>
    <p:cSldViewPr snapToGrid="0">
      <p:cViewPr>
        <p:scale>
          <a:sx n="104" d="100"/>
          <a:sy n="104" d="100"/>
        </p:scale>
        <p:origin x="57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01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D59198-AA9B-459A-8BA9-E7511A6643A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14D94E-9D7B-4B68-81B4-C4B72918FA94}">
      <dgm:prSet/>
      <dgm:spPr/>
      <dgm:t>
        <a:bodyPr/>
        <a:lstStyle/>
        <a:p>
          <a:r>
            <a:rPr lang="en-US" baseline="0"/>
            <a:t>Linguistic Knowledge</a:t>
          </a:r>
          <a:endParaRPr lang="en-US"/>
        </a:p>
      </dgm:t>
    </dgm:pt>
    <dgm:pt modelId="{BFEDFF99-5F69-4B38-B46B-B218DE151B06}" type="parTrans" cxnId="{DC11F0F9-9BF6-4322-BA49-F8A00489A412}">
      <dgm:prSet/>
      <dgm:spPr/>
      <dgm:t>
        <a:bodyPr/>
        <a:lstStyle/>
        <a:p>
          <a:endParaRPr lang="en-US"/>
        </a:p>
      </dgm:t>
    </dgm:pt>
    <dgm:pt modelId="{CB61B843-05D7-4615-860B-47850466C25C}" type="sibTrans" cxnId="{DC11F0F9-9BF6-4322-BA49-F8A00489A412}">
      <dgm:prSet/>
      <dgm:spPr/>
      <dgm:t>
        <a:bodyPr/>
        <a:lstStyle/>
        <a:p>
          <a:endParaRPr lang="en-US"/>
        </a:p>
      </dgm:t>
    </dgm:pt>
    <dgm:pt modelId="{45B36EEE-1F8D-4B23-8150-D43803C2D341}">
      <dgm:prSet/>
      <dgm:spPr/>
      <dgm:t>
        <a:bodyPr/>
        <a:lstStyle/>
        <a:p>
          <a:r>
            <a:rPr lang="en-US" baseline="0"/>
            <a:t>World Knowledge</a:t>
          </a:r>
          <a:endParaRPr lang="en-US"/>
        </a:p>
      </dgm:t>
    </dgm:pt>
    <dgm:pt modelId="{61BCE3E3-C937-4C9F-B2F9-2F2157A5B527}" type="parTrans" cxnId="{EC77E334-D12C-4B5A-A39E-02DF7B5D7D80}">
      <dgm:prSet/>
      <dgm:spPr/>
      <dgm:t>
        <a:bodyPr/>
        <a:lstStyle/>
        <a:p>
          <a:endParaRPr lang="en-US"/>
        </a:p>
      </dgm:t>
    </dgm:pt>
    <dgm:pt modelId="{C8557ACD-1DE0-4524-A0B7-A41D1232E3C1}" type="sibTrans" cxnId="{EC77E334-D12C-4B5A-A39E-02DF7B5D7D80}">
      <dgm:prSet/>
      <dgm:spPr/>
      <dgm:t>
        <a:bodyPr/>
        <a:lstStyle/>
        <a:p>
          <a:endParaRPr lang="en-US"/>
        </a:p>
      </dgm:t>
    </dgm:pt>
    <dgm:pt modelId="{0CCBB6FD-E9A2-43A9-8FCA-3EA9D1686607}">
      <dgm:prSet/>
      <dgm:spPr/>
      <dgm:t>
        <a:bodyPr/>
        <a:lstStyle/>
        <a:p>
          <a:r>
            <a:rPr lang="en-US" baseline="0"/>
            <a:t>Common-sense reasoning</a:t>
          </a:r>
          <a:endParaRPr lang="en-US"/>
        </a:p>
      </dgm:t>
    </dgm:pt>
    <dgm:pt modelId="{E6D9917A-20F7-49D4-9768-9A7A2098FE6F}" type="parTrans" cxnId="{B82737FF-40A5-47F7-B9C5-EB955ACCCD2A}">
      <dgm:prSet/>
      <dgm:spPr/>
      <dgm:t>
        <a:bodyPr/>
        <a:lstStyle/>
        <a:p>
          <a:endParaRPr lang="en-US"/>
        </a:p>
      </dgm:t>
    </dgm:pt>
    <dgm:pt modelId="{8B346804-F2B5-4E04-A8A9-950D7221A41E}" type="sibTrans" cxnId="{B82737FF-40A5-47F7-B9C5-EB955ACCCD2A}">
      <dgm:prSet/>
      <dgm:spPr/>
      <dgm:t>
        <a:bodyPr/>
        <a:lstStyle/>
        <a:p>
          <a:endParaRPr lang="en-US"/>
        </a:p>
      </dgm:t>
    </dgm:pt>
    <dgm:pt modelId="{17FB39A5-80EE-42BA-8DEB-C77D319458B1}">
      <dgm:prSet/>
      <dgm:spPr/>
      <dgm:t>
        <a:bodyPr/>
        <a:lstStyle/>
        <a:p>
          <a:r>
            <a:rPr lang="en-US" baseline="0"/>
            <a:t>Contextual Knowledge</a:t>
          </a:r>
          <a:endParaRPr lang="en-US"/>
        </a:p>
      </dgm:t>
    </dgm:pt>
    <dgm:pt modelId="{4FF7B7FB-F5A1-487E-BAA4-1AF1079F047B}" type="parTrans" cxnId="{9D8F632A-438F-4E1B-B516-B611DB516BBC}">
      <dgm:prSet/>
      <dgm:spPr/>
      <dgm:t>
        <a:bodyPr/>
        <a:lstStyle/>
        <a:p>
          <a:endParaRPr lang="en-US"/>
        </a:p>
      </dgm:t>
    </dgm:pt>
    <dgm:pt modelId="{0F12B22F-A923-46BA-B1F9-D39EC7ACBB4A}" type="sibTrans" cxnId="{9D8F632A-438F-4E1B-B516-B611DB516BBC}">
      <dgm:prSet/>
      <dgm:spPr/>
      <dgm:t>
        <a:bodyPr/>
        <a:lstStyle/>
        <a:p>
          <a:endParaRPr lang="en-US"/>
        </a:p>
      </dgm:t>
    </dgm:pt>
    <dgm:pt modelId="{1D62D2CB-E7DD-4CF6-851C-9D4F82DDBAEA}">
      <dgm:prSet/>
      <dgm:spPr/>
      <dgm:t>
        <a:bodyPr/>
        <a:lstStyle/>
        <a:p>
          <a:r>
            <a:rPr lang="en-US" baseline="0"/>
            <a:t>Socio-cultural Norms</a:t>
          </a:r>
          <a:endParaRPr lang="en-US"/>
        </a:p>
      </dgm:t>
    </dgm:pt>
    <dgm:pt modelId="{0154022F-430D-4B62-B868-13E2BBD8D223}" type="parTrans" cxnId="{9A96D6EE-9526-4019-B9B0-CA25ADF2B446}">
      <dgm:prSet/>
      <dgm:spPr/>
      <dgm:t>
        <a:bodyPr/>
        <a:lstStyle/>
        <a:p>
          <a:endParaRPr lang="en-US"/>
        </a:p>
      </dgm:t>
    </dgm:pt>
    <dgm:pt modelId="{C15FAAC0-BC3D-4E0A-8145-36CD9266004B}" type="sibTrans" cxnId="{9A96D6EE-9526-4019-B9B0-CA25ADF2B446}">
      <dgm:prSet/>
      <dgm:spPr/>
      <dgm:t>
        <a:bodyPr/>
        <a:lstStyle/>
        <a:p>
          <a:endParaRPr lang="en-US"/>
        </a:p>
      </dgm:t>
    </dgm:pt>
    <dgm:pt modelId="{09B15EC0-F3FB-41A5-B6C4-587CB83ECC64}" type="pres">
      <dgm:prSet presAssocID="{15D59198-AA9B-459A-8BA9-E7511A6643A6}" presName="root" presStyleCnt="0">
        <dgm:presLayoutVars>
          <dgm:dir/>
          <dgm:resizeHandles val="exact"/>
        </dgm:presLayoutVars>
      </dgm:prSet>
      <dgm:spPr/>
    </dgm:pt>
    <dgm:pt modelId="{76992146-9804-4781-BE0E-0BA8CD9E8189}" type="pres">
      <dgm:prSet presAssocID="{F914D94E-9D7B-4B68-81B4-C4B72918FA94}" presName="compNode" presStyleCnt="0"/>
      <dgm:spPr/>
    </dgm:pt>
    <dgm:pt modelId="{A73BAF1E-B823-4621-8CA2-12711BC5F943}" type="pres">
      <dgm:prSet presAssocID="{F914D94E-9D7B-4B68-81B4-C4B72918FA9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8645625-5360-4E0E-8C34-1A4CCD33A8EA}" type="pres">
      <dgm:prSet presAssocID="{F914D94E-9D7B-4B68-81B4-C4B72918FA94}" presName="spaceRect" presStyleCnt="0"/>
      <dgm:spPr/>
    </dgm:pt>
    <dgm:pt modelId="{59C4C339-777A-4092-B010-0A2815DD640E}" type="pres">
      <dgm:prSet presAssocID="{F914D94E-9D7B-4B68-81B4-C4B72918FA94}" presName="textRect" presStyleLbl="revTx" presStyleIdx="0" presStyleCnt="5">
        <dgm:presLayoutVars>
          <dgm:chMax val="1"/>
          <dgm:chPref val="1"/>
        </dgm:presLayoutVars>
      </dgm:prSet>
      <dgm:spPr/>
    </dgm:pt>
    <dgm:pt modelId="{AC65D028-E946-492D-B57C-9B05400C320E}" type="pres">
      <dgm:prSet presAssocID="{CB61B843-05D7-4615-860B-47850466C25C}" presName="sibTrans" presStyleCnt="0"/>
      <dgm:spPr/>
    </dgm:pt>
    <dgm:pt modelId="{C0A11FEF-835A-4F03-A157-D98D41FE16E0}" type="pres">
      <dgm:prSet presAssocID="{45B36EEE-1F8D-4B23-8150-D43803C2D341}" presName="compNode" presStyleCnt="0"/>
      <dgm:spPr/>
    </dgm:pt>
    <dgm:pt modelId="{E44E7AAC-4EC5-41A1-A7AD-01B6743746C4}" type="pres">
      <dgm:prSet presAssocID="{45B36EEE-1F8D-4B23-8150-D43803C2D34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2C911CFD-A742-416B-84C4-A0EB3B01DC16}" type="pres">
      <dgm:prSet presAssocID="{45B36EEE-1F8D-4B23-8150-D43803C2D341}" presName="spaceRect" presStyleCnt="0"/>
      <dgm:spPr/>
    </dgm:pt>
    <dgm:pt modelId="{E5ECB8A6-AE5A-4834-90F1-87EA87928217}" type="pres">
      <dgm:prSet presAssocID="{45B36EEE-1F8D-4B23-8150-D43803C2D341}" presName="textRect" presStyleLbl="revTx" presStyleIdx="1" presStyleCnt="5">
        <dgm:presLayoutVars>
          <dgm:chMax val="1"/>
          <dgm:chPref val="1"/>
        </dgm:presLayoutVars>
      </dgm:prSet>
      <dgm:spPr/>
    </dgm:pt>
    <dgm:pt modelId="{30087BD4-DAB0-4CEB-BAFB-57636B7519E7}" type="pres">
      <dgm:prSet presAssocID="{C8557ACD-1DE0-4524-A0B7-A41D1232E3C1}" presName="sibTrans" presStyleCnt="0"/>
      <dgm:spPr/>
    </dgm:pt>
    <dgm:pt modelId="{74419B93-0DFF-4964-8500-149797787A5C}" type="pres">
      <dgm:prSet presAssocID="{0CCBB6FD-E9A2-43A9-8FCA-3EA9D1686607}" presName="compNode" presStyleCnt="0"/>
      <dgm:spPr/>
    </dgm:pt>
    <dgm:pt modelId="{9CA0EFD1-EA6C-4280-9C32-CC95D0580FD8}" type="pres">
      <dgm:prSet presAssocID="{0CCBB6FD-E9A2-43A9-8FCA-3EA9D16866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12B16E8F-92EB-4267-A82B-F52BA88651C4}" type="pres">
      <dgm:prSet presAssocID="{0CCBB6FD-E9A2-43A9-8FCA-3EA9D1686607}" presName="spaceRect" presStyleCnt="0"/>
      <dgm:spPr/>
    </dgm:pt>
    <dgm:pt modelId="{AD443EE2-045D-458A-81EC-85C753F7BC73}" type="pres">
      <dgm:prSet presAssocID="{0CCBB6FD-E9A2-43A9-8FCA-3EA9D1686607}" presName="textRect" presStyleLbl="revTx" presStyleIdx="2" presStyleCnt="5">
        <dgm:presLayoutVars>
          <dgm:chMax val="1"/>
          <dgm:chPref val="1"/>
        </dgm:presLayoutVars>
      </dgm:prSet>
      <dgm:spPr/>
    </dgm:pt>
    <dgm:pt modelId="{323C1A9F-90FF-41FD-8848-F00428CDEBBD}" type="pres">
      <dgm:prSet presAssocID="{8B346804-F2B5-4E04-A8A9-950D7221A41E}" presName="sibTrans" presStyleCnt="0"/>
      <dgm:spPr/>
    </dgm:pt>
    <dgm:pt modelId="{23CEBA2B-7EBC-45C6-94DE-C7B1D7E60A34}" type="pres">
      <dgm:prSet presAssocID="{17FB39A5-80EE-42BA-8DEB-C77D319458B1}" presName="compNode" presStyleCnt="0"/>
      <dgm:spPr/>
    </dgm:pt>
    <dgm:pt modelId="{2826E581-5CB3-4465-AB3C-6970E7822D19}" type="pres">
      <dgm:prSet presAssocID="{17FB39A5-80EE-42BA-8DEB-C77D319458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C5710EDE-EBD8-4FC3-A290-B06858B585EB}" type="pres">
      <dgm:prSet presAssocID="{17FB39A5-80EE-42BA-8DEB-C77D319458B1}" presName="spaceRect" presStyleCnt="0"/>
      <dgm:spPr/>
    </dgm:pt>
    <dgm:pt modelId="{7532DD50-236B-4EB7-923A-177EB339E880}" type="pres">
      <dgm:prSet presAssocID="{17FB39A5-80EE-42BA-8DEB-C77D319458B1}" presName="textRect" presStyleLbl="revTx" presStyleIdx="3" presStyleCnt="5">
        <dgm:presLayoutVars>
          <dgm:chMax val="1"/>
          <dgm:chPref val="1"/>
        </dgm:presLayoutVars>
      </dgm:prSet>
      <dgm:spPr/>
    </dgm:pt>
    <dgm:pt modelId="{BDCD9951-403A-4D6C-9D46-DCD7484EB4CB}" type="pres">
      <dgm:prSet presAssocID="{0F12B22F-A923-46BA-B1F9-D39EC7ACBB4A}" presName="sibTrans" presStyleCnt="0"/>
      <dgm:spPr/>
    </dgm:pt>
    <dgm:pt modelId="{8E6A669F-B145-41CA-A54A-AEA47A2347F2}" type="pres">
      <dgm:prSet presAssocID="{1D62D2CB-E7DD-4CF6-851C-9D4F82DDBAEA}" presName="compNode" presStyleCnt="0"/>
      <dgm:spPr/>
    </dgm:pt>
    <dgm:pt modelId="{0CA7ECF8-1EB1-46C1-9072-1CCD985BA3B2}" type="pres">
      <dgm:prSet presAssocID="{1D62D2CB-E7DD-4CF6-851C-9D4F82DDBAE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68DB48E8-5A94-4AD6-8E2B-FF8ABD470B79}" type="pres">
      <dgm:prSet presAssocID="{1D62D2CB-E7DD-4CF6-851C-9D4F82DDBAEA}" presName="spaceRect" presStyleCnt="0"/>
      <dgm:spPr/>
    </dgm:pt>
    <dgm:pt modelId="{C898F792-2154-47B2-A4B7-295578F6ADAC}" type="pres">
      <dgm:prSet presAssocID="{1D62D2CB-E7DD-4CF6-851C-9D4F82DDBAE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0599629-51F9-474D-88DF-F7F386AA2774}" type="presOf" srcId="{45B36EEE-1F8D-4B23-8150-D43803C2D341}" destId="{E5ECB8A6-AE5A-4834-90F1-87EA87928217}" srcOrd="0" destOrd="0" presId="urn:microsoft.com/office/officeart/2018/2/layout/IconLabelList"/>
    <dgm:cxn modelId="{9D8F632A-438F-4E1B-B516-B611DB516BBC}" srcId="{15D59198-AA9B-459A-8BA9-E7511A6643A6}" destId="{17FB39A5-80EE-42BA-8DEB-C77D319458B1}" srcOrd="3" destOrd="0" parTransId="{4FF7B7FB-F5A1-487E-BAA4-1AF1079F047B}" sibTransId="{0F12B22F-A923-46BA-B1F9-D39EC7ACBB4A}"/>
    <dgm:cxn modelId="{55C7DD34-974E-456E-8A16-92A89AB90FD0}" type="presOf" srcId="{15D59198-AA9B-459A-8BA9-E7511A6643A6}" destId="{09B15EC0-F3FB-41A5-B6C4-587CB83ECC64}" srcOrd="0" destOrd="0" presId="urn:microsoft.com/office/officeart/2018/2/layout/IconLabelList"/>
    <dgm:cxn modelId="{EC77E334-D12C-4B5A-A39E-02DF7B5D7D80}" srcId="{15D59198-AA9B-459A-8BA9-E7511A6643A6}" destId="{45B36EEE-1F8D-4B23-8150-D43803C2D341}" srcOrd="1" destOrd="0" parTransId="{61BCE3E3-C937-4C9F-B2F9-2F2157A5B527}" sibTransId="{C8557ACD-1DE0-4524-A0B7-A41D1232E3C1}"/>
    <dgm:cxn modelId="{EF51E478-F6BE-4953-96E5-6899A8C074B5}" type="presOf" srcId="{17FB39A5-80EE-42BA-8DEB-C77D319458B1}" destId="{7532DD50-236B-4EB7-923A-177EB339E880}" srcOrd="0" destOrd="0" presId="urn:microsoft.com/office/officeart/2018/2/layout/IconLabelList"/>
    <dgm:cxn modelId="{71CFC6C6-C438-4C70-8CD8-05B51985EC14}" type="presOf" srcId="{F914D94E-9D7B-4B68-81B4-C4B72918FA94}" destId="{59C4C339-777A-4092-B010-0A2815DD640E}" srcOrd="0" destOrd="0" presId="urn:microsoft.com/office/officeart/2018/2/layout/IconLabelList"/>
    <dgm:cxn modelId="{920CCCC6-581C-49FA-B6DD-97A83DE3B0EE}" type="presOf" srcId="{0CCBB6FD-E9A2-43A9-8FCA-3EA9D1686607}" destId="{AD443EE2-045D-458A-81EC-85C753F7BC73}" srcOrd="0" destOrd="0" presId="urn:microsoft.com/office/officeart/2018/2/layout/IconLabelList"/>
    <dgm:cxn modelId="{9A96D6EE-9526-4019-B9B0-CA25ADF2B446}" srcId="{15D59198-AA9B-459A-8BA9-E7511A6643A6}" destId="{1D62D2CB-E7DD-4CF6-851C-9D4F82DDBAEA}" srcOrd="4" destOrd="0" parTransId="{0154022F-430D-4B62-B868-13E2BBD8D223}" sibTransId="{C15FAAC0-BC3D-4E0A-8145-36CD9266004B}"/>
    <dgm:cxn modelId="{DC11F0F9-9BF6-4322-BA49-F8A00489A412}" srcId="{15D59198-AA9B-459A-8BA9-E7511A6643A6}" destId="{F914D94E-9D7B-4B68-81B4-C4B72918FA94}" srcOrd="0" destOrd="0" parTransId="{BFEDFF99-5F69-4B38-B46B-B218DE151B06}" sibTransId="{CB61B843-05D7-4615-860B-47850466C25C}"/>
    <dgm:cxn modelId="{7AF01EFC-6894-4B84-A819-490A76974291}" type="presOf" srcId="{1D62D2CB-E7DD-4CF6-851C-9D4F82DDBAEA}" destId="{C898F792-2154-47B2-A4B7-295578F6ADAC}" srcOrd="0" destOrd="0" presId="urn:microsoft.com/office/officeart/2018/2/layout/IconLabelList"/>
    <dgm:cxn modelId="{B82737FF-40A5-47F7-B9C5-EB955ACCCD2A}" srcId="{15D59198-AA9B-459A-8BA9-E7511A6643A6}" destId="{0CCBB6FD-E9A2-43A9-8FCA-3EA9D1686607}" srcOrd="2" destOrd="0" parTransId="{E6D9917A-20F7-49D4-9768-9A7A2098FE6F}" sibTransId="{8B346804-F2B5-4E04-A8A9-950D7221A41E}"/>
    <dgm:cxn modelId="{8F0597D3-1E61-4169-BBFC-2B59298F52AA}" type="presParOf" srcId="{09B15EC0-F3FB-41A5-B6C4-587CB83ECC64}" destId="{76992146-9804-4781-BE0E-0BA8CD9E8189}" srcOrd="0" destOrd="0" presId="urn:microsoft.com/office/officeart/2018/2/layout/IconLabelList"/>
    <dgm:cxn modelId="{53025655-5839-4062-9614-3487C46C4D01}" type="presParOf" srcId="{76992146-9804-4781-BE0E-0BA8CD9E8189}" destId="{A73BAF1E-B823-4621-8CA2-12711BC5F943}" srcOrd="0" destOrd="0" presId="urn:microsoft.com/office/officeart/2018/2/layout/IconLabelList"/>
    <dgm:cxn modelId="{D056837E-7D6F-4FE8-A361-09223DE7200C}" type="presParOf" srcId="{76992146-9804-4781-BE0E-0BA8CD9E8189}" destId="{68645625-5360-4E0E-8C34-1A4CCD33A8EA}" srcOrd="1" destOrd="0" presId="urn:microsoft.com/office/officeart/2018/2/layout/IconLabelList"/>
    <dgm:cxn modelId="{7A5D5CD4-04AC-4AFD-B1B9-A2009CDC2CB5}" type="presParOf" srcId="{76992146-9804-4781-BE0E-0BA8CD9E8189}" destId="{59C4C339-777A-4092-B010-0A2815DD640E}" srcOrd="2" destOrd="0" presId="urn:microsoft.com/office/officeart/2018/2/layout/IconLabelList"/>
    <dgm:cxn modelId="{4D4C9A30-8961-44A8-AD46-26DF2BFEC500}" type="presParOf" srcId="{09B15EC0-F3FB-41A5-B6C4-587CB83ECC64}" destId="{AC65D028-E946-492D-B57C-9B05400C320E}" srcOrd="1" destOrd="0" presId="urn:microsoft.com/office/officeart/2018/2/layout/IconLabelList"/>
    <dgm:cxn modelId="{702D16FA-742A-40C3-8E35-F92787F01EE2}" type="presParOf" srcId="{09B15EC0-F3FB-41A5-B6C4-587CB83ECC64}" destId="{C0A11FEF-835A-4F03-A157-D98D41FE16E0}" srcOrd="2" destOrd="0" presId="urn:microsoft.com/office/officeart/2018/2/layout/IconLabelList"/>
    <dgm:cxn modelId="{D22E2F47-B725-41A4-8BB3-567DB3315206}" type="presParOf" srcId="{C0A11FEF-835A-4F03-A157-D98D41FE16E0}" destId="{E44E7AAC-4EC5-41A1-A7AD-01B6743746C4}" srcOrd="0" destOrd="0" presId="urn:microsoft.com/office/officeart/2018/2/layout/IconLabelList"/>
    <dgm:cxn modelId="{4B96505E-2588-4C3D-92E2-7ECEF6FAF899}" type="presParOf" srcId="{C0A11FEF-835A-4F03-A157-D98D41FE16E0}" destId="{2C911CFD-A742-416B-84C4-A0EB3B01DC16}" srcOrd="1" destOrd="0" presId="urn:microsoft.com/office/officeart/2018/2/layout/IconLabelList"/>
    <dgm:cxn modelId="{6A7D2C12-D2EA-4F66-92F8-5B79410B0E90}" type="presParOf" srcId="{C0A11FEF-835A-4F03-A157-D98D41FE16E0}" destId="{E5ECB8A6-AE5A-4834-90F1-87EA87928217}" srcOrd="2" destOrd="0" presId="urn:microsoft.com/office/officeart/2018/2/layout/IconLabelList"/>
    <dgm:cxn modelId="{3C8382D6-562C-4EC8-AEA1-0C32AA79ABC5}" type="presParOf" srcId="{09B15EC0-F3FB-41A5-B6C4-587CB83ECC64}" destId="{30087BD4-DAB0-4CEB-BAFB-57636B7519E7}" srcOrd="3" destOrd="0" presId="urn:microsoft.com/office/officeart/2018/2/layout/IconLabelList"/>
    <dgm:cxn modelId="{1C894518-3798-4403-B789-80FF63D6C954}" type="presParOf" srcId="{09B15EC0-F3FB-41A5-B6C4-587CB83ECC64}" destId="{74419B93-0DFF-4964-8500-149797787A5C}" srcOrd="4" destOrd="0" presId="urn:microsoft.com/office/officeart/2018/2/layout/IconLabelList"/>
    <dgm:cxn modelId="{314C760B-0823-429C-8B18-6DA205C8DBA1}" type="presParOf" srcId="{74419B93-0DFF-4964-8500-149797787A5C}" destId="{9CA0EFD1-EA6C-4280-9C32-CC95D0580FD8}" srcOrd="0" destOrd="0" presId="urn:microsoft.com/office/officeart/2018/2/layout/IconLabelList"/>
    <dgm:cxn modelId="{27E18D7D-A02D-4FC2-B2F4-A036E7364FFD}" type="presParOf" srcId="{74419B93-0DFF-4964-8500-149797787A5C}" destId="{12B16E8F-92EB-4267-A82B-F52BA88651C4}" srcOrd="1" destOrd="0" presId="urn:microsoft.com/office/officeart/2018/2/layout/IconLabelList"/>
    <dgm:cxn modelId="{E2E41F6F-58AF-465B-A606-66D5D44F0D10}" type="presParOf" srcId="{74419B93-0DFF-4964-8500-149797787A5C}" destId="{AD443EE2-045D-458A-81EC-85C753F7BC73}" srcOrd="2" destOrd="0" presId="urn:microsoft.com/office/officeart/2018/2/layout/IconLabelList"/>
    <dgm:cxn modelId="{FF9B85F3-2C20-4486-BD07-973828650082}" type="presParOf" srcId="{09B15EC0-F3FB-41A5-B6C4-587CB83ECC64}" destId="{323C1A9F-90FF-41FD-8848-F00428CDEBBD}" srcOrd="5" destOrd="0" presId="urn:microsoft.com/office/officeart/2018/2/layout/IconLabelList"/>
    <dgm:cxn modelId="{715B7420-7513-4EE6-AA51-2CC937BB9F7A}" type="presParOf" srcId="{09B15EC0-F3FB-41A5-B6C4-587CB83ECC64}" destId="{23CEBA2B-7EBC-45C6-94DE-C7B1D7E60A34}" srcOrd="6" destOrd="0" presId="urn:microsoft.com/office/officeart/2018/2/layout/IconLabelList"/>
    <dgm:cxn modelId="{5C0384C4-6B72-4FBB-A6BA-E37C12CCAE2C}" type="presParOf" srcId="{23CEBA2B-7EBC-45C6-94DE-C7B1D7E60A34}" destId="{2826E581-5CB3-4465-AB3C-6970E7822D19}" srcOrd="0" destOrd="0" presId="urn:microsoft.com/office/officeart/2018/2/layout/IconLabelList"/>
    <dgm:cxn modelId="{8606C914-A0BF-4B71-9CF3-AC37CB33B3D0}" type="presParOf" srcId="{23CEBA2B-7EBC-45C6-94DE-C7B1D7E60A34}" destId="{C5710EDE-EBD8-4FC3-A290-B06858B585EB}" srcOrd="1" destOrd="0" presId="urn:microsoft.com/office/officeart/2018/2/layout/IconLabelList"/>
    <dgm:cxn modelId="{FC852663-81D7-4301-864D-F47754C3253E}" type="presParOf" srcId="{23CEBA2B-7EBC-45C6-94DE-C7B1D7E60A34}" destId="{7532DD50-236B-4EB7-923A-177EB339E880}" srcOrd="2" destOrd="0" presId="urn:microsoft.com/office/officeart/2018/2/layout/IconLabelList"/>
    <dgm:cxn modelId="{85C54DF5-AE37-4F54-A074-F86184875AFA}" type="presParOf" srcId="{09B15EC0-F3FB-41A5-B6C4-587CB83ECC64}" destId="{BDCD9951-403A-4D6C-9D46-DCD7484EB4CB}" srcOrd="7" destOrd="0" presId="urn:microsoft.com/office/officeart/2018/2/layout/IconLabelList"/>
    <dgm:cxn modelId="{15307960-1A43-4EE1-81D9-D5034B3BFEC0}" type="presParOf" srcId="{09B15EC0-F3FB-41A5-B6C4-587CB83ECC64}" destId="{8E6A669F-B145-41CA-A54A-AEA47A2347F2}" srcOrd="8" destOrd="0" presId="urn:microsoft.com/office/officeart/2018/2/layout/IconLabelList"/>
    <dgm:cxn modelId="{65729313-EB9F-4E46-987C-9AFBA0A64D87}" type="presParOf" srcId="{8E6A669F-B145-41CA-A54A-AEA47A2347F2}" destId="{0CA7ECF8-1EB1-46C1-9072-1CCD985BA3B2}" srcOrd="0" destOrd="0" presId="urn:microsoft.com/office/officeart/2018/2/layout/IconLabelList"/>
    <dgm:cxn modelId="{D02E73E5-508B-4E9A-BA29-80BE2589729F}" type="presParOf" srcId="{8E6A669F-B145-41CA-A54A-AEA47A2347F2}" destId="{68DB48E8-5A94-4AD6-8E2B-FF8ABD470B79}" srcOrd="1" destOrd="0" presId="urn:microsoft.com/office/officeart/2018/2/layout/IconLabelList"/>
    <dgm:cxn modelId="{E3C47E21-F359-44F5-9EBF-6CF7C23439C0}" type="presParOf" srcId="{8E6A669F-B145-41CA-A54A-AEA47A2347F2}" destId="{C898F792-2154-47B2-A4B7-295578F6ADA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9791C4-21B8-4739-9B6D-7570C9FF0D7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94CEBC32-7AF0-4BC6-9ADD-73C6ED65EC48}">
      <dgm:prSet/>
      <dgm:spPr/>
      <dgm:t>
        <a:bodyPr/>
        <a:lstStyle/>
        <a:p>
          <a:pPr>
            <a:defRPr cap="all"/>
          </a:pPr>
          <a:r>
            <a:rPr lang="en-US" baseline="0"/>
            <a:t>Decision Trees</a:t>
          </a:r>
          <a:endParaRPr lang="en-US"/>
        </a:p>
      </dgm:t>
    </dgm:pt>
    <dgm:pt modelId="{6EBD77EB-BE23-48C4-BE93-C8F824D81460}" type="parTrans" cxnId="{8E89D609-7802-45F3-A299-11F29458B539}">
      <dgm:prSet/>
      <dgm:spPr/>
      <dgm:t>
        <a:bodyPr/>
        <a:lstStyle/>
        <a:p>
          <a:endParaRPr lang="en-US"/>
        </a:p>
      </dgm:t>
    </dgm:pt>
    <dgm:pt modelId="{8589E042-18E5-4682-842A-92DC016E09B3}" type="sibTrans" cxnId="{8E89D609-7802-45F3-A299-11F29458B539}">
      <dgm:prSet/>
      <dgm:spPr/>
      <dgm:t>
        <a:bodyPr/>
        <a:lstStyle/>
        <a:p>
          <a:endParaRPr lang="en-US"/>
        </a:p>
      </dgm:t>
    </dgm:pt>
    <dgm:pt modelId="{C8B1EFBA-612C-490C-BD59-9F99E249107A}">
      <dgm:prSet/>
      <dgm:spPr/>
      <dgm:t>
        <a:bodyPr/>
        <a:lstStyle/>
        <a:p>
          <a:pPr>
            <a:defRPr cap="all"/>
          </a:pPr>
          <a:r>
            <a:rPr lang="en-US" baseline="0"/>
            <a:t>Regression</a:t>
          </a:r>
          <a:endParaRPr lang="en-US"/>
        </a:p>
      </dgm:t>
    </dgm:pt>
    <dgm:pt modelId="{5CB7BFF9-FE11-40F7-9B3A-AB64EF0BADDF}" type="parTrans" cxnId="{D8F6D6E5-88BE-4094-B6D5-CD836D9A381A}">
      <dgm:prSet/>
      <dgm:spPr/>
      <dgm:t>
        <a:bodyPr/>
        <a:lstStyle/>
        <a:p>
          <a:endParaRPr lang="en-US"/>
        </a:p>
      </dgm:t>
    </dgm:pt>
    <dgm:pt modelId="{70715237-2B80-46DC-8B06-BD908B9F2477}" type="sibTrans" cxnId="{D8F6D6E5-88BE-4094-B6D5-CD836D9A381A}">
      <dgm:prSet/>
      <dgm:spPr/>
      <dgm:t>
        <a:bodyPr/>
        <a:lstStyle/>
        <a:p>
          <a:endParaRPr lang="en-US"/>
        </a:p>
      </dgm:t>
    </dgm:pt>
    <dgm:pt modelId="{6F532F95-4CB2-4DAE-9AA0-2E402D5E8EEE}">
      <dgm:prSet/>
      <dgm:spPr/>
      <dgm:t>
        <a:bodyPr/>
        <a:lstStyle/>
        <a:p>
          <a:pPr>
            <a:defRPr cap="all"/>
          </a:pPr>
          <a:r>
            <a:rPr lang="en-US" baseline="0"/>
            <a:t>Support Vector Machines</a:t>
          </a:r>
          <a:endParaRPr lang="en-US"/>
        </a:p>
      </dgm:t>
    </dgm:pt>
    <dgm:pt modelId="{4CBE807E-E07B-467E-ABAA-61DAAD105BE1}" type="parTrans" cxnId="{C55B36CA-6D6C-4624-8209-36398EC2CAD6}">
      <dgm:prSet/>
      <dgm:spPr/>
      <dgm:t>
        <a:bodyPr/>
        <a:lstStyle/>
        <a:p>
          <a:endParaRPr lang="en-US"/>
        </a:p>
      </dgm:t>
    </dgm:pt>
    <dgm:pt modelId="{8A3EE1AF-78AD-4C23-AD21-30B5FE9BF600}" type="sibTrans" cxnId="{C55B36CA-6D6C-4624-8209-36398EC2CAD6}">
      <dgm:prSet/>
      <dgm:spPr/>
      <dgm:t>
        <a:bodyPr/>
        <a:lstStyle/>
        <a:p>
          <a:endParaRPr lang="en-US"/>
        </a:p>
      </dgm:t>
    </dgm:pt>
    <dgm:pt modelId="{4F6741DE-6360-4C8B-8B99-BA3418368508}">
      <dgm:prSet/>
      <dgm:spPr/>
      <dgm:t>
        <a:bodyPr/>
        <a:lstStyle/>
        <a:p>
          <a:pPr>
            <a:defRPr cap="all"/>
          </a:pPr>
          <a:r>
            <a:rPr lang="en-US" baseline="0"/>
            <a:t>Maximum Entropy Model</a:t>
          </a:r>
          <a:endParaRPr lang="en-US"/>
        </a:p>
      </dgm:t>
    </dgm:pt>
    <dgm:pt modelId="{BFE976A4-8EE2-4069-8635-323332BFDE85}" type="parTrans" cxnId="{EC2FDF69-D386-48F9-8004-79DF229FEA62}">
      <dgm:prSet/>
      <dgm:spPr/>
      <dgm:t>
        <a:bodyPr/>
        <a:lstStyle/>
        <a:p>
          <a:endParaRPr lang="en-US"/>
        </a:p>
      </dgm:t>
    </dgm:pt>
    <dgm:pt modelId="{E99BF324-5215-41E5-91F6-9A6A2C058E48}" type="sibTrans" cxnId="{EC2FDF69-D386-48F9-8004-79DF229FEA62}">
      <dgm:prSet/>
      <dgm:spPr/>
      <dgm:t>
        <a:bodyPr/>
        <a:lstStyle/>
        <a:p>
          <a:endParaRPr lang="en-US"/>
        </a:p>
      </dgm:t>
    </dgm:pt>
    <dgm:pt modelId="{95E9BACF-DDC7-4DBD-B30F-38D1B1891F2D}">
      <dgm:prSet/>
      <dgm:spPr/>
      <dgm:t>
        <a:bodyPr/>
        <a:lstStyle/>
        <a:p>
          <a:pPr>
            <a:defRPr cap="all"/>
          </a:pPr>
          <a:r>
            <a:rPr lang="en-US" baseline="0"/>
            <a:t>Bayesian Belief Networks</a:t>
          </a:r>
          <a:endParaRPr lang="en-US"/>
        </a:p>
      </dgm:t>
    </dgm:pt>
    <dgm:pt modelId="{2598C0AF-9280-45A0-82B5-AD07C1ABF76C}" type="parTrans" cxnId="{2A16DF44-FC40-4CA6-8B38-42B66B869416}">
      <dgm:prSet/>
      <dgm:spPr/>
      <dgm:t>
        <a:bodyPr/>
        <a:lstStyle/>
        <a:p>
          <a:endParaRPr lang="en-US"/>
        </a:p>
      </dgm:t>
    </dgm:pt>
    <dgm:pt modelId="{4497FAF9-86F0-4713-8123-78230EEF2796}" type="sibTrans" cxnId="{2A16DF44-FC40-4CA6-8B38-42B66B869416}">
      <dgm:prSet/>
      <dgm:spPr/>
      <dgm:t>
        <a:bodyPr/>
        <a:lstStyle/>
        <a:p>
          <a:endParaRPr lang="en-US"/>
        </a:p>
      </dgm:t>
    </dgm:pt>
    <dgm:pt modelId="{A2408A62-0F0C-4B29-BFA1-0CDE1ACBD26E}">
      <dgm:prSet/>
      <dgm:spPr/>
      <dgm:t>
        <a:bodyPr/>
        <a:lstStyle/>
        <a:p>
          <a:pPr>
            <a:defRPr cap="all"/>
          </a:pPr>
          <a:r>
            <a:rPr lang="en-US" baseline="0"/>
            <a:t>…</a:t>
          </a:r>
          <a:endParaRPr lang="en-US"/>
        </a:p>
      </dgm:t>
    </dgm:pt>
    <dgm:pt modelId="{17D6223E-81E8-4A89-A273-9B9B0A2B704E}" type="parTrans" cxnId="{5E26C3FE-7DA1-4A48-8600-23A9DB0C2FB8}">
      <dgm:prSet/>
      <dgm:spPr/>
      <dgm:t>
        <a:bodyPr/>
        <a:lstStyle/>
        <a:p>
          <a:endParaRPr lang="en-US"/>
        </a:p>
      </dgm:t>
    </dgm:pt>
    <dgm:pt modelId="{DF27F852-8F68-418A-9E45-7E744559D771}" type="sibTrans" cxnId="{5E26C3FE-7DA1-4A48-8600-23A9DB0C2FB8}">
      <dgm:prSet/>
      <dgm:spPr/>
      <dgm:t>
        <a:bodyPr/>
        <a:lstStyle/>
        <a:p>
          <a:endParaRPr lang="en-US"/>
        </a:p>
      </dgm:t>
    </dgm:pt>
    <dgm:pt modelId="{E4BFF0E7-F248-4AF5-9978-9AC209175E6E}" type="pres">
      <dgm:prSet presAssocID="{4B9791C4-21B8-4739-9B6D-7570C9FF0D70}" presName="root" presStyleCnt="0">
        <dgm:presLayoutVars>
          <dgm:dir/>
          <dgm:resizeHandles val="exact"/>
        </dgm:presLayoutVars>
      </dgm:prSet>
      <dgm:spPr/>
    </dgm:pt>
    <dgm:pt modelId="{4DC4D901-3083-4567-8739-C6DA16116D89}" type="pres">
      <dgm:prSet presAssocID="{94CEBC32-7AF0-4BC6-9ADD-73C6ED65EC48}" presName="compNode" presStyleCnt="0"/>
      <dgm:spPr/>
    </dgm:pt>
    <dgm:pt modelId="{932F11DE-F18B-446F-B600-90FA7E3F6847}" type="pres">
      <dgm:prSet presAssocID="{94CEBC32-7AF0-4BC6-9ADD-73C6ED65EC48}" presName="iconBgRect" presStyleLbl="bgShp" presStyleIdx="0" presStyleCnt="6"/>
      <dgm:spPr/>
    </dgm:pt>
    <dgm:pt modelId="{884BF71C-8A1E-409D-B899-39755BADCE57}" type="pres">
      <dgm:prSet presAssocID="{94CEBC32-7AF0-4BC6-9ADD-73C6ED65EC4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ED77EA22-5898-4118-921E-DBF511610794}" type="pres">
      <dgm:prSet presAssocID="{94CEBC32-7AF0-4BC6-9ADD-73C6ED65EC48}" presName="spaceRect" presStyleCnt="0"/>
      <dgm:spPr/>
    </dgm:pt>
    <dgm:pt modelId="{DD7B5903-B063-4A2F-B2F9-94598C9CCF43}" type="pres">
      <dgm:prSet presAssocID="{94CEBC32-7AF0-4BC6-9ADD-73C6ED65EC48}" presName="textRect" presStyleLbl="revTx" presStyleIdx="0" presStyleCnt="6">
        <dgm:presLayoutVars>
          <dgm:chMax val="1"/>
          <dgm:chPref val="1"/>
        </dgm:presLayoutVars>
      </dgm:prSet>
      <dgm:spPr/>
    </dgm:pt>
    <dgm:pt modelId="{0138622E-F154-4736-BE9F-F241D441DD9F}" type="pres">
      <dgm:prSet presAssocID="{8589E042-18E5-4682-842A-92DC016E09B3}" presName="sibTrans" presStyleCnt="0"/>
      <dgm:spPr/>
    </dgm:pt>
    <dgm:pt modelId="{F5AC3945-B0E3-4EBA-82D5-050B4D12D454}" type="pres">
      <dgm:prSet presAssocID="{C8B1EFBA-612C-490C-BD59-9F99E249107A}" presName="compNode" presStyleCnt="0"/>
      <dgm:spPr/>
    </dgm:pt>
    <dgm:pt modelId="{494058BA-3A86-4D08-9CCF-759FC55E50D4}" type="pres">
      <dgm:prSet presAssocID="{C8B1EFBA-612C-490C-BD59-9F99E249107A}" presName="iconBgRect" presStyleLbl="bgShp" presStyleIdx="1" presStyleCnt="6"/>
      <dgm:spPr/>
    </dgm:pt>
    <dgm:pt modelId="{54AF099D-EDDA-4AF3-842E-C8DCFB625618}" type="pres">
      <dgm:prSet presAssocID="{C8B1EFBA-612C-490C-BD59-9F99E249107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7A4209A-3F18-4380-B55B-86F37C7FF575}" type="pres">
      <dgm:prSet presAssocID="{C8B1EFBA-612C-490C-BD59-9F99E249107A}" presName="spaceRect" presStyleCnt="0"/>
      <dgm:spPr/>
    </dgm:pt>
    <dgm:pt modelId="{09128979-14CD-45B0-9CF4-6099D4051028}" type="pres">
      <dgm:prSet presAssocID="{C8B1EFBA-612C-490C-BD59-9F99E249107A}" presName="textRect" presStyleLbl="revTx" presStyleIdx="1" presStyleCnt="6">
        <dgm:presLayoutVars>
          <dgm:chMax val="1"/>
          <dgm:chPref val="1"/>
        </dgm:presLayoutVars>
      </dgm:prSet>
      <dgm:spPr/>
    </dgm:pt>
    <dgm:pt modelId="{A231A575-F4F5-40EE-A17B-5C5E4778E3B9}" type="pres">
      <dgm:prSet presAssocID="{70715237-2B80-46DC-8B06-BD908B9F2477}" presName="sibTrans" presStyleCnt="0"/>
      <dgm:spPr/>
    </dgm:pt>
    <dgm:pt modelId="{908BC710-BDB5-425C-8097-C0064177A528}" type="pres">
      <dgm:prSet presAssocID="{6F532F95-4CB2-4DAE-9AA0-2E402D5E8EEE}" presName="compNode" presStyleCnt="0"/>
      <dgm:spPr/>
    </dgm:pt>
    <dgm:pt modelId="{A8649A03-59FB-43F5-9C1A-C161DF61A8D5}" type="pres">
      <dgm:prSet presAssocID="{6F532F95-4CB2-4DAE-9AA0-2E402D5E8EEE}" presName="iconBgRect" presStyleLbl="bgShp" presStyleIdx="2" presStyleCnt="6"/>
      <dgm:spPr/>
    </dgm:pt>
    <dgm:pt modelId="{B610E9A5-0C8B-47FC-BF7D-05959398BDA6}" type="pres">
      <dgm:prSet presAssocID="{6F532F95-4CB2-4DAE-9AA0-2E402D5E8EE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8310089-009A-4B0E-8B9B-FAD69D701EAF}" type="pres">
      <dgm:prSet presAssocID="{6F532F95-4CB2-4DAE-9AA0-2E402D5E8EEE}" presName="spaceRect" presStyleCnt="0"/>
      <dgm:spPr/>
    </dgm:pt>
    <dgm:pt modelId="{5A686DAC-B7EC-47C5-A60C-7AA73EE4CF60}" type="pres">
      <dgm:prSet presAssocID="{6F532F95-4CB2-4DAE-9AA0-2E402D5E8EEE}" presName="textRect" presStyleLbl="revTx" presStyleIdx="2" presStyleCnt="6">
        <dgm:presLayoutVars>
          <dgm:chMax val="1"/>
          <dgm:chPref val="1"/>
        </dgm:presLayoutVars>
      </dgm:prSet>
      <dgm:spPr/>
    </dgm:pt>
    <dgm:pt modelId="{4F767D2D-04ED-4755-A642-300617F76619}" type="pres">
      <dgm:prSet presAssocID="{8A3EE1AF-78AD-4C23-AD21-30B5FE9BF600}" presName="sibTrans" presStyleCnt="0"/>
      <dgm:spPr/>
    </dgm:pt>
    <dgm:pt modelId="{C2A8BC1E-945B-4A1E-BF72-AFB067082873}" type="pres">
      <dgm:prSet presAssocID="{4F6741DE-6360-4C8B-8B99-BA3418368508}" presName="compNode" presStyleCnt="0"/>
      <dgm:spPr/>
    </dgm:pt>
    <dgm:pt modelId="{EC81171E-0139-4EE4-B943-E35D844FBF26}" type="pres">
      <dgm:prSet presAssocID="{4F6741DE-6360-4C8B-8B99-BA3418368508}" presName="iconBgRect" presStyleLbl="bgShp" presStyleIdx="3" presStyleCnt="6"/>
      <dgm:spPr/>
    </dgm:pt>
    <dgm:pt modelId="{AF6B3726-43B3-4D06-A1B3-B16A09DE1F1A}" type="pres">
      <dgm:prSet presAssocID="{4F6741DE-6360-4C8B-8B99-BA341836850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BE254E3-4A51-4490-8A81-F1EEE571B59C}" type="pres">
      <dgm:prSet presAssocID="{4F6741DE-6360-4C8B-8B99-BA3418368508}" presName="spaceRect" presStyleCnt="0"/>
      <dgm:spPr/>
    </dgm:pt>
    <dgm:pt modelId="{4AAAFA5D-D0EE-465D-9F80-765DC0FC9B52}" type="pres">
      <dgm:prSet presAssocID="{4F6741DE-6360-4C8B-8B99-BA3418368508}" presName="textRect" presStyleLbl="revTx" presStyleIdx="3" presStyleCnt="6">
        <dgm:presLayoutVars>
          <dgm:chMax val="1"/>
          <dgm:chPref val="1"/>
        </dgm:presLayoutVars>
      </dgm:prSet>
      <dgm:spPr/>
    </dgm:pt>
    <dgm:pt modelId="{C7992F0C-F59E-4E9A-A3BF-4E518C20E030}" type="pres">
      <dgm:prSet presAssocID="{E99BF324-5215-41E5-91F6-9A6A2C058E48}" presName="sibTrans" presStyleCnt="0"/>
      <dgm:spPr/>
    </dgm:pt>
    <dgm:pt modelId="{953D7964-6A9D-4F69-8C16-4173581CEFC1}" type="pres">
      <dgm:prSet presAssocID="{95E9BACF-DDC7-4DBD-B30F-38D1B1891F2D}" presName="compNode" presStyleCnt="0"/>
      <dgm:spPr/>
    </dgm:pt>
    <dgm:pt modelId="{DF7CE32E-44EA-4198-97B1-5E78B228E7B5}" type="pres">
      <dgm:prSet presAssocID="{95E9BACF-DDC7-4DBD-B30F-38D1B1891F2D}" presName="iconBgRect" presStyleLbl="bgShp" presStyleIdx="4" presStyleCnt="6"/>
      <dgm:spPr/>
    </dgm:pt>
    <dgm:pt modelId="{FBADF665-AFAE-445D-92A6-89BAEEB18F14}" type="pres">
      <dgm:prSet presAssocID="{95E9BACF-DDC7-4DBD-B30F-38D1B1891F2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2FB3EED-E5D4-424B-8B2B-E890084853D0}" type="pres">
      <dgm:prSet presAssocID="{95E9BACF-DDC7-4DBD-B30F-38D1B1891F2D}" presName="spaceRect" presStyleCnt="0"/>
      <dgm:spPr/>
    </dgm:pt>
    <dgm:pt modelId="{A095E26F-930E-4685-873E-88AEFABD3595}" type="pres">
      <dgm:prSet presAssocID="{95E9BACF-DDC7-4DBD-B30F-38D1B1891F2D}" presName="textRect" presStyleLbl="revTx" presStyleIdx="4" presStyleCnt="6">
        <dgm:presLayoutVars>
          <dgm:chMax val="1"/>
          <dgm:chPref val="1"/>
        </dgm:presLayoutVars>
      </dgm:prSet>
      <dgm:spPr/>
    </dgm:pt>
    <dgm:pt modelId="{B4F08505-4DFD-4444-84D9-96E06BB82498}" type="pres">
      <dgm:prSet presAssocID="{4497FAF9-86F0-4713-8123-78230EEF2796}" presName="sibTrans" presStyleCnt="0"/>
      <dgm:spPr/>
    </dgm:pt>
    <dgm:pt modelId="{23FAB0F2-8084-4676-8CDC-A0EB673BDD0E}" type="pres">
      <dgm:prSet presAssocID="{A2408A62-0F0C-4B29-BFA1-0CDE1ACBD26E}" presName="compNode" presStyleCnt="0"/>
      <dgm:spPr/>
    </dgm:pt>
    <dgm:pt modelId="{0E7AA9F6-8577-4DFF-AEFE-5413A9797676}" type="pres">
      <dgm:prSet presAssocID="{A2408A62-0F0C-4B29-BFA1-0CDE1ACBD26E}" presName="iconBgRect" presStyleLbl="bgShp" presStyleIdx="5" presStyleCnt="6"/>
      <dgm:spPr/>
    </dgm:pt>
    <dgm:pt modelId="{6A4515CA-5B8F-4C3B-9D99-35385217BF06}" type="pres">
      <dgm:prSet presAssocID="{A2408A62-0F0C-4B29-BFA1-0CDE1ACBD26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00A514E0-20A1-42B5-84C7-E91A74234D2F}" type="pres">
      <dgm:prSet presAssocID="{A2408A62-0F0C-4B29-BFA1-0CDE1ACBD26E}" presName="spaceRect" presStyleCnt="0"/>
      <dgm:spPr/>
    </dgm:pt>
    <dgm:pt modelId="{BA8D90C1-D15F-42E2-A88E-78F5CE2E4C00}" type="pres">
      <dgm:prSet presAssocID="{A2408A62-0F0C-4B29-BFA1-0CDE1ACBD26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E89D609-7802-45F3-A299-11F29458B539}" srcId="{4B9791C4-21B8-4739-9B6D-7570C9FF0D70}" destId="{94CEBC32-7AF0-4BC6-9ADD-73C6ED65EC48}" srcOrd="0" destOrd="0" parTransId="{6EBD77EB-BE23-48C4-BE93-C8F824D81460}" sibTransId="{8589E042-18E5-4682-842A-92DC016E09B3}"/>
    <dgm:cxn modelId="{5ECFFF14-2A04-4B4E-9C2D-4D3F3C6084C7}" type="presOf" srcId="{4B9791C4-21B8-4739-9B6D-7570C9FF0D70}" destId="{E4BFF0E7-F248-4AF5-9978-9AC209175E6E}" srcOrd="0" destOrd="0" presId="urn:microsoft.com/office/officeart/2018/5/layout/IconCircleLabelList"/>
    <dgm:cxn modelId="{7D6E7221-9385-48C2-A054-8590B69ABD69}" type="presOf" srcId="{6F532F95-4CB2-4DAE-9AA0-2E402D5E8EEE}" destId="{5A686DAC-B7EC-47C5-A60C-7AA73EE4CF60}" srcOrd="0" destOrd="0" presId="urn:microsoft.com/office/officeart/2018/5/layout/IconCircleLabelList"/>
    <dgm:cxn modelId="{1CF07929-5D66-4695-99AB-8479200C85C5}" type="presOf" srcId="{94CEBC32-7AF0-4BC6-9ADD-73C6ED65EC48}" destId="{DD7B5903-B063-4A2F-B2F9-94598C9CCF43}" srcOrd="0" destOrd="0" presId="urn:microsoft.com/office/officeart/2018/5/layout/IconCircleLabelList"/>
    <dgm:cxn modelId="{E307E33E-7DA9-4376-9F8F-649488042088}" type="presOf" srcId="{C8B1EFBA-612C-490C-BD59-9F99E249107A}" destId="{09128979-14CD-45B0-9CF4-6099D4051028}" srcOrd="0" destOrd="0" presId="urn:microsoft.com/office/officeart/2018/5/layout/IconCircleLabelList"/>
    <dgm:cxn modelId="{2A16DF44-FC40-4CA6-8B38-42B66B869416}" srcId="{4B9791C4-21B8-4739-9B6D-7570C9FF0D70}" destId="{95E9BACF-DDC7-4DBD-B30F-38D1B1891F2D}" srcOrd="4" destOrd="0" parTransId="{2598C0AF-9280-45A0-82B5-AD07C1ABF76C}" sibTransId="{4497FAF9-86F0-4713-8123-78230EEF2796}"/>
    <dgm:cxn modelId="{3B81DC45-E1C5-4423-BC90-884589CB5526}" type="presOf" srcId="{4F6741DE-6360-4C8B-8B99-BA3418368508}" destId="{4AAAFA5D-D0EE-465D-9F80-765DC0FC9B52}" srcOrd="0" destOrd="0" presId="urn:microsoft.com/office/officeart/2018/5/layout/IconCircleLabelList"/>
    <dgm:cxn modelId="{EC2FDF69-D386-48F9-8004-79DF229FEA62}" srcId="{4B9791C4-21B8-4739-9B6D-7570C9FF0D70}" destId="{4F6741DE-6360-4C8B-8B99-BA3418368508}" srcOrd="3" destOrd="0" parTransId="{BFE976A4-8EE2-4069-8635-323332BFDE85}" sibTransId="{E99BF324-5215-41E5-91F6-9A6A2C058E48}"/>
    <dgm:cxn modelId="{9A712497-1DBA-4D7A-AF0D-AE28EC4162D6}" type="presOf" srcId="{95E9BACF-DDC7-4DBD-B30F-38D1B1891F2D}" destId="{A095E26F-930E-4685-873E-88AEFABD3595}" srcOrd="0" destOrd="0" presId="urn:microsoft.com/office/officeart/2018/5/layout/IconCircleLabelList"/>
    <dgm:cxn modelId="{C55B36CA-6D6C-4624-8209-36398EC2CAD6}" srcId="{4B9791C4-21B8-4739-9B6D-7570C9FF0D70}" destId="{6F532F95-4CB2-4DAE-9AA0-2E402D5E8EEE}" srcOrd="2" destOrd="0" parTransId="{4CBE807E-E07B-467E-ABAA-61DAAD105BE1}" sibTransId="{8A3EE1AF-78AD-4C23-AD21-30B5FE9BF600}"/>
    <dgm:cxn modelId="{7BFC18D6-75AB-494C-91E1-D915FC52B1CE}" type="presOf" srcId="{A2408A62-0F0C-4B29-BFA1-0CDE1ACBD26E}" destId="{BA8D90C1-D15F-42E2-A88E-78F5CE2E4C00}" srcOrd="0" destOrd="0" presId="urn:microsoft.com/office/officeart/2018/5/layout/IconCircleLabelList"/>
    <dgm:cxn modelId="{D8F6D6E5-88BE-4094-B6D5-CD836D9A381A}" srcId="{4B9791C4-21B8-4739-9B6D-7570C9FF0D70}" destId="{C8B1EFBA-612C-490C-BD59-9F99E249107A}" srcOrd="1" destOrd="0" parTransId="{5CB7BFF9-FE11-40F7-9B3A-AB64EF0BADDF}" sibTransId="{70715237-2B80-46DC-8B06-BD908B9F2477}"/>
    <dgm:cxn modelId="{5E26C3FE-7DA1-4A48-8600-23A9DB0C2FB8}" srcId="{4B9791C4-21B8-4739-9B6D-7570C9FF0D70}" destId="{A2408A62-0F0C-4B29-BFA1-0CDE1ACBD26E}" srcOrd="5" destOrd="0" parTransId="{17D6223E-81E8-4A89-A273-9B9B0A2B704E}" sibTransId="{DF27F852-8F68-418A-9E45-7E744559D771}"/>
    <dgm:cxn modelId="{8622D688-EDD3-4D23-95B2-6390CF1F59D6}" type="presParOf" srcId="{E4BFF0E7-F248-4AF5-9978-9AC209175E6E}" destId="{4DC4D901-3083-4567-8739-C6DA16116D89}" srcOrd="0" destOrd="0" presId="urn:microsoft.com/office/officeart/2018/5/layout/IconCircleLabelList"/>
    <dgm:cxn modelId="{1BB2B606-D7CE-4686-A6F3-F86B5635D6C0}" type="presParOf" srcId="{4DC4D901-3083-4567-8739-C6DA16116D89}" destId="{932F11DE-F18B-446F-B600-90FA7E3F6847}" srcOrd="0" destOrd="0" presId="urn:microsoft.com/office/officeart/2018/5/layout/IconCircleLabelList"/>
    <dgm:cxn modelId="{D482A74D-FEBD-43B7-8496-2CEB2E136B6D}" type="presParOf" srcId="{4DC4D901-3083-4567-8739-C6DA16116D89}" destId="{884BF71C-8A1E-409D-B899-39755BADCE57}" srcOrd="1" destOrd="0" presId="urn:microsoft.com/office/officeart/2018/5/layout/IconCircleLabelList"/>
    <dgm:cxn modelId="{BE99FF2F-4A76-4B71-9BF9-1EA3A1929C9B}" type="presParOf" srcId="{4DC4D901-3083-4567-8739-C6DA16116D89}" destId="{ED77EA22-5898-4118-921E-DBF511610794}" srcOrd="2" destOrd="0" presId="urn:microsoft.com/office/officeart/2018/5/layout/IconCircleLabelList"/>
    <dgm:cxn modelId="{6BF8EFF5-8089-422F-BE44-9F7258D1124E}" type="presParOf" srcId="{4DC4D901-3083-4567-8739-C6DA16116D89}" destId="{DD7B5903-B063-4A2F-B2F9-94598C9CCF43}" srcOrd="3" destOrd="0" presId="urn:microsoft.com/office/officeart/2018/5/layout/IconCircleLabelList"/>
    <dgm:cxn modelId="{7EAC43FE-2C54-4539-A33A-A38B3B5E9E7D}" type="presParOf" srcId="{E4BFF0E7-F248-4AF5-9978-9AC209175E6E}" destId="{0138622E-F154-4736-BE9F-F241D441DD9F}" srcOrd="1" destOrd="0" presId="urn:microsoft.com/office/officeart/2018/5/layout/IconCircleLabelList"/>
    <dgm:cxn modelId="{096B3731-0458-43EC-ADF6-6C76B72CAB30}" type="presParOf" srcId="{E4BFF0E7-F248-4AF5-9978-9AC209175E6E}" destId="{F5AC3945-B0E3-4EBA-82D5-050B4D12D454}" srcOrd="2" destOrd="0" presId="urn:microsoft.com/office/officeart/2018/5/layout/IconCircleLabelList"/>
    <dgm:cxn modelId="{700C77E2-EF8E-41FC-ADD7-71DB4FE3B4B6}" type="presParOf" srcId="{F5AC3945-B0E3-4EBA-82D5-050B4D12D454}" destId="{494058BA-3A86-4D08-9CCF-759FC55E50D4}" srcOrd="0" destOrd="0" presId="urn:microsoft.com/office/officeart/2018/5/layout/IconCircleLabelList"/>
    <dgm:cxn modelId="{A77E6ECD-11F1-4472-B986-F46AC5720588}" type="presParOf" srcId="{F5AC3945-B0E3-4EBA-82D5-050B4D12D454}" destId="{54AF099D-EDDA-4AF3-842E-C8DCFB625618}" srcOrd="1" destOrd="0" presId="urn:microsoft.com/office/officeart/2018/5/layout/IconCircleLabelList"/>
    <dgm:cxn modelId="{B6B86E23-CEEE-45F1-A034-C863C8D77136}" type="presParOf" srcId="{F5AC3945-B0E3-4EBA-82D5-050B4D12D454}" destId="{17A4209A-3F18-4380-B55B-86F37C7FF575}" srcOrd="2" destOrd="0" presId="urn:microsoft.com/office/officeart/2018/5/layout/IconCircleLabelList"/>
    <dgm:cxn modelId="{E5D3881C-550A-4F9D-BE6F-AF7599F20979}" type="presParOf" srcId="{F5AC3945-B0E3-4EBA-82D5-050B4D12D454}" destId="{09128979-14CD-45B0-9CF4-6099D4051028}" srcOrd="3" destOrd="0" presId="urn:microsoft.com/office/officeart/2018/5/layout/IconCircleLabelList"/>
    <dgm:cxn modelId="{C32CE36F-1667-4482-9BA4-82041D1753C4}" type="presParOf" srcId="{E4BFF0E7-F248-4AF5-9978-9AC209175E6E}" destId="{A231A575-F4F5-40EE-A17B-5C5E4778E3B9}" srcOrd="3" destOrd="0" presId="urn:microsoft.com/office/officeart/2018/5/layout/IconCircleLabelList"/>
    <dgm:cxn modelId="{D324DE91-8DD7-4E09-BC05-2659ECA3C44A}" type="presParOf" srcId="{E4BFF0E7-F248-4AF5-9978-9AC209175E6E}" destId="{908BC710-BDB5-425C-8097-C0064177A528}" srcOrd="4" destOrd="0" presId="urn:microsoft.com/office/officeart/2018/5/layout/IconCircleLabelList"/>
    <dgm:cxn modelId="{412FCB28-C8C8-4597-AAD6-99276CFBC0C3}" type="presParOf" srcId="{908BC710-BDB5-425C-8097-C0064177A528}" destId="{A8649A03-59FB-43F5-9C1A-C161DF61A8D5}" srcOrd="0" destOrd="0" presId="urn:microsoft.com/office/officeart/2018/5/layout/IconCircleLabelList"/>
    <dgm:cxn modelId="{6F209A95-867A-418F-8D42-136BC22CE30A}" type="presParOf" srcId="{908BC710-BDB5-425C-8097-C0064177A528}" destId="{B610E9A5-0C8B-47FC-BF7D-05959398BDA6}" srcOrd="1" destOrd="0" presId="urn:microsoft.com/office/officeart/2018/5/layout/IconCircleLabelList"/>
    <dgm:cxn modelId="{BCC75E99-8E8C-4EAE-B159-5DBE07B532C0}" type="presParOf" srcId="{908BC710-BDB5-425C-8097-C0064177A528}" destId="{38310089-009A-4B0E-8B9B-FAD69D701EAF}" srcOrd="2" destOrd="0" presId="urn:microsoft.com/office/officeart/2018/5/layout/IconCircleLabelList"/>
    <dgm:cxn modelId="{7407A2A3-1A5B-40D1-8C14-655C8F57C5F6}" type="presParOf" srcId="{908BC710-BDB5-425C-8097-C0064177A528}" destId="{5A686DAC-B7EC-47C5-A60C-7AA73EE4CF60}" srcOrd="3" destOrd="0" presId="urn:microsoft.com/office/officeart/2018/5/layout/IconCircleLabelList"/>
    <dgm:cxn modelId="{4D37B003-9E3E-4F2D-8712-92B025EF8733}" type="presParOf" srcId="{E4BFF0E7-F248-4AF5-9978-9AC209175E6E}" destId="{4F767D2D-04ED-4755-A642-300617F76619}" srcOrd="5" destOrd="0" presId="urn:microsoft.com/office/officeart/2018/5/layout/IconCircleLabelList"/>
    <dgm:cxn modelId="{A8920EF1-AF75-42EA-83F3-9B5A08600146}" type="presParOf" srcId="{E4BFF0E7-F248-4AF5-9978-9AC209175E6E}" destId="{C2A8BC1E-945B-4A1E-BF72-AFB067082873}" srcOrd="6" destOrd="0" presId="urn:microsoft.com/office/officeart/2018/5/layout/IconCircleLabelList"/>
    <dgm:cxn modelId="{E614CB8C-3110-4470-9C7D-C552CBD27101}" type="presParOf" srcId="{C2A8BC1E-945B-4A1E-BF72-AFB067082873}" destId="{EC81171E-0139-4EE4-B943-E35D844FBF26}" srcOrd="0" destOrd="0" presId="urn:microsoft.com/office/officeart/2018/5/layout/IconCircleLabelList"/>
    <dgm:cxn modelId="{D4106D9C-C884-45CF-9817-4F740079A5A2}" type="presParOf" srcId="{C2A8BC1E-945B-4A1E-BF72-AFB067082873}" destId="{AF6B3726-43B3-4D06-A1B3-B16A09DE1F1A}" srcOrd="1" destOrd="0" presId="urn:microsoft.com/office/officeart/2018/5/layout/IconCircleLabelList"/>
    <dgm:cxn modelId="{6B90358D-7B35-4024-B827-627FD19D8782}" type="presParOf" srcId="{C2A8BC1E-945B-4A1E-BF72-AFB067082873}" destId="{ABE254E3-4A51-4490-8A81-F1EEE571B59C}" srcOrd="2" destOrd="0" presId="urn:microsoft.com/office/officeart/2018/5/layout/IconCircleLabelList"/>
    <dgm:cxn modelId="{2ECCC05B-E929-400A-894E-E67781AEBEC5}" type="presParOf" srcId="{C2A8BC1E-945B-4A1E-BF72-AFB067082873}" destId="{4AAAFA5D-D0EE-465D-9F80-765DC0FC9B52}" srcOrd="3" destOrd="0" presId="urn:microsoft.com/office/officeart/2018/5/layout/IconCircleLabelList"/>
    <dgm:cxn modelId="{4F823EF5-4D9F-4BE7-8BBB-CB07C996870F}" type="presParOf" srcId="{E4BFF0E7-F248-4AF5-9978-9AC209175E6E}" destId="{C7992F0C-F59E-4E9A-A3BF-4E518C20E030}" srcOrd="7" destOrd="0" presId="urn:microsoft.com/office/officeart/2018/5/layout/IconCircleLabelList"/>
    <dgm:cxn modelId="{8896DB3A-FFA5-4ACB-8858-3D5DEB43F447}" type="presParOf" srcId="{E4BFF0E7-F248-4AF5-9978-9AC209175E6E}" destId="{953D7964-6A9D-4F69-8C16-4173581CEFC1}" srcOrd="8" destOrd="0" presId="urn:microsoft.com/office/officeart/2018/5/layout/IconCircleLabelList"/>
    <dgm:cxn modelId="{3623B972-33A7-4A39-B018-9431E66EBD91}" type="presParOf" srcId="{953D7964-6A9D-4F69-8C16-4173581CEFC1}" destId="{DF7CE32E-44EA-4198-97B1-5E78B228E7B5}" srcOrd="0" destOrd="0" presId="urn:microsoft.com/office/officeart/2018/5/layout/IconCircleLabelList"/>
    <dgm:cxn modelId="{6B2CCE87-4749-4558-96F2-40D19A5E7D4B}" type="presParOf" srcId="{953D7964-6A9D-4F69-8C16-4173581CEFC1}" destId="{FBADF665-AFAE-445D-92A6-89BAEEB18F14}" srcOrd="1" destOrd="0" presId="urn:microsoft.com/office/officeart/2018/5/layout/IconCircleLabelList"/>
    <dgm:cxn modelId="{831B8F75-D867-4485-B872-2BD204D4314F}" type="presParOf" srcId="{953D7964-6A9D-4F69-8C16-4173581CEFC1}" destId="{A2FB3EED-E5D4-424B-8B2B-E890084853D0}" srcOrd="2" destOrd="0" presId="urn:microsoft.com/office/officeart/2018/5/layout/IconCircleLabelList"/>
    <dgm:cxn modelId="{01F0804A-9BF2-44C6-8239-15EC1E68C13F}" type="presParOf" srcId="{953D7964-6A9D-4F69-8C16-4173581CEFC1}" destId="{A095E26F-930E-4685-873E-88AEFABD3595}" srcOrd="3" destOrd="0" presId="urn:microsoft.com/office/officeart/2018/5/layout/IconCircleLabelList"/>
    <dgm:cxn modelId="{AFC6C474-31C6-4658-84D5-072C87BF27DD}" type="presParOf" srcId="{E4BFF0E7-F248-4AF5-9978-9AC209175E6E}" destId="{B4F08505-4DFD-4444-84D9-96E06BB82498}" srcOrd="9" destOrd="0" presId="urn:microsoft.com/office/officeart/2018/5/layout/IconCircleLabelList"/>
    <dgm:cxn modelId="{916B5C7F-27DA-4982-A15C-22A26368191B}" type="presParOf" srcId="{E4BFF0E7-F248-4AF5-9978-9AC209175E6E}" destId="{23FAB0F2-8084-4676-8CDC-A0EB673BDD0E}" srcOrd="10" destOrd="0" presId="urn:microsoft.com/office/officeart/2018/5/layout/IconCircleLabelList"/>
    <dgm:cxn modelId="{01876423-DAA8-4526-A9D4-BA0432239488}" type="presParOf" srcId="{23FAB0F2-8084-4676-8CDC-A0EB673BDD0E}" destId="{0E7AA9F6-8577-4DFF-AEFE-5413A9797676}" srcOrd="0" destOrd="0" presId="urn:microsoft.com/office/officeart/2018/5/layout/IconCircleLabelList"/>
    <dgm:cxn modelId="{B4B0CEE5-A6AB-41B1-8472-24B01E3B5148}" type="presParOf" srcId="{23FAB0F2-8084-4676-8CDC-A0EB673BDD0E}" destId="{6A4515CA-5B8F-4C3B-9D99-35385217BF06}" srcOrd="1" destOrd="0" presId="urn:microsoft.com/office/officeart/2018/5/layout/IconCircleLabelList"/>
    <dgm:cxn modelId="{62F67070-D6D3-4A26-BF7D-4E414EB57CAB}" type="presParOf" srcId="{23FAB0F2-8084-4676-8CDC-A0EB673BDD0E}" destId="{00A514E0-20A1-42B5-84C7-E91A74234D2F}" srcOrd="2" destOrd="0" presId="urn:microsoft.com/office/officeart/2018/5/layout/IconCircleLabelList"/>
    <dgm:cxn modelId="{E1CDFB18-46E9-4E26-BCF2-9D1C467A73EB}" type="presParOf" srcId="{23FAB0F2-8084-4676-8CDC-A0EB673BDD0E}" destId="{BA8D90C1-D15F-42E2-A88E-78F5CE2E4C0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221036-8D4A-4954-AFD5-E96FED79033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CD07C50-420E-46D7-A746-F56BEC9A4A67}">
      <dgm:prSet/>
      <dgm:spPr/>
      <dgm:t>
        <a:bodyPr/>
        <a:lstStyle/>
        <a:p>
          <a:r>
            <a:rPr lang="en-US" baseline="0"/>
            <a:t>Universal Approximator</a:t>
          </a:r>
          <a:endParaRPr lang="en-US"/>
        </a:p>
      </dgm:t>
    </dgm:pt>
    <dgm:pt modelId="{BED9A4D7-BD9F-4DD5-B156-84F161B59E0F}" type="parTrans" cxnId="{99C016D1-22D5-433B-88C4-85B26ACEE132}">
      <dgm:prSet/>
      <dgm:spPr/>
      <dgm:t>
        <a:bodyPr/>
        <a:lstStyle/>
        <a:p>
          <a:endParaRPr lang="en-US"/>
        </a:p>
      </dgm:t>
    </dgm:pt>
    <dgm:pt modelId="{D4100489-8CB5-47FE-AF37-13E12CB0DB75}" type="sibTrans" cxnId="{99C016D1-22D5-433B-88C4-85B26ACEE132}">
      <dgm:prSet/>
      <dgm:spPr/>
      <dgm:t>
        <a:bodyPr/>
        <a:lstStyle/>
        <a:p>
          <a:endParaRPr lang="en-US"/>
        </a:p>
      </dgm:t>
    </dgm:pt>
    <dgm:pt modelId="{FA862E68-FA22-42C5-A778-C7322F77136C}">
      <dgm:prSet/>
      <dgm:spPr/>
      <dgm:t>
        <a:bodyPr/>
        <a:lstStyle/>
        <a:p>
          <a:r>
            <a:rPr lang="en-US" baseline="0"/>
            <a:t>Great at Generalization</a:t>
          </a:r>
          <a:endParaRPr lang="en-US"/>
        </a:p>
      </dgm:t>
    </dgm:pt>
    <dgm:pt modelId="{944AC82C-4D4B-4444-8D69-DDAA37E0BBDA}" type="parTrans" cxnId="{2F723DF9-4B95-4C33-BFB4-8F4E314BEC21}">
      <dgm:prSet/>
      <dgm:spPr/>
      <dgm:t>
        <a:bodyPr/>
        <a:lstStyle/>
        <a:p>
          <a:endParaRPr lang="en-US"/>
        </a:p>
      </dgm:t>
    </dgm:pt>
    <dgm:pt modelId="{1451A089-8A40-4369-A6C3-721CFEE90150}" type="sibTrans" cxnId="{2F723DF9-4B95-4C33-BFB4-8F4E314BEC21}">
      <dgm:prSet/>
      <dgm:spPr/>
      <dgm:t>
        <a:bodyPr/>
        <a:lstStyle/>
        <a:p>
          <a:endParaRPr lang="en-US"/>
        </a:p>
      </dgm:t>
    </dgm:pt>
    <dgm:pt modelId="{BB8E75ED-157B-4661-A3BA-A2E7B3DD03F4}">
      <dgm:prSet/>
      <dgm:spPr/>
      <dgm:t>
        <a:bodyPr/>
        <a:lstStyle/>
        <a:p>
          <a:r>
            <a:rPr lang="en-US" baseline="0"/>
            <a:t>No need to define features</a:t>
          </a:r>
          <a:endParaRPr lang="en-US"/>
        </a:p>
      </dgm:t>
    </dgm:pt>
    <dgm:pt modelId="{87435F4D-A31C-48D6-8E53-450994854F37}" type="parTrans" cxnId="{91A057FC-7587-4F6B-8F3D-24DC6535EA98}">
      <dgm:prSet/>
      <dgm:spPr/>
      <dgm:t>
        <a:bodyPr/>
        <a:lstStyle/>
        <a:p>
          <a:endParaRPr lang="en-US"/>
        </a:p>
      </dgm:t>
    </dgm:pt>
    <dgm:pt modelId="{7082C00D-12AE-4984-9F42-33D78E519573}" type="sibTrans" cxnId="{91A057FC-7587-4F6B-8F3D-24DC6535EA98}">
      <dgm:prSet/>
      <dgm:spPr/>
      <dgm:t>
        <a:bodyPr/>
        <a:lstStyle/>
        <a:p>
          <a:endParaRPr lang="en-US"/>
        </a:p>
      </dgm:t>
    </dgm:pt>
    <dgm:pt modelId="{4BA52C99-97AE-4522-9A29-5C41CC1749DC}">
      <dgm:prSet/>
      <dgm:spPr/>
      <dgm:t>
        <a:bodyPr/>
        <a:lstStyle/>
        <a:p>
          <a:r>
            <a:rPr lang="en-US" baseline="0"/>
            <a:t>Accuracy does not seem to saturate</a:t>
          </a:r>
          <a:endParaRPr lang="en-US"/>
        </a:p>
      </dgm:t>
    </dgm:pt>
    <dgm:pt modelId="{1F96862F-474B-42B3-ADEE-35086E0AF665}" type="parTrans" cxnId="{DF863E83-AC26-41A3-AE77-04235D8F2C08}">
      <dgm:prSet/>
      <dgm:spPr/>
      <dgm:t>
        <a:bodyPr/>
        <a:lstStyle/>
        <a:p>
          <a:endParaRPr lang="en-US"/>
        </a:p>
      </dgm:t>
    </dgm:pt>
    <dgm:pt modelId="{ED99C29F-D770-4A43-9FBC-9D234BC845E6}" type="sibTrans" cxnId="{DF863E83-AC26-41A3-AE77-04235D8F2C08}">
      <dgm:prSet/>
      <dgm:spPr/>
      <dgm:t>
        <a:bodyPr/>
        <a:lstStyle/>
        <a:p>
          <a:endParaRPr lang="en-US"/>
        </a:p>
      </dgm:t>
    </dgm:pt>
    <dgm:pt modelId="{58EC06BD-B148-4889-A419-9155DD3DDD76}" type="pres">
      <dgm:prSet presAssocID="{F0221036-8D4A-4954-AFD5-E96FED790336}" presName="linear" presStyleCnt="0">
        <dgm:presLayoutVars>
          <dgm:animLvl val="lvl"/>
          <dgm:resizeHandles val="exact"/>
        </dgm:presLayoutVars>
      </dgm:prSet>
      <dgm:spPr/>
    </dgm:pt>
    <dgm:pt modelId="{E38F0DD8-3C01-4F94-A690-0A1396F51985}" type="pres">
      <dgm:prSet presAssocID="{4CD07C50-420E-46D7-A746-F56BEC9A4A6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63D0F46-494C-4980-9EF7-CF006A42E7A8}" type="pres">
      <dgm:prSet presAssocID="{D4100489-8CB5-47FE-AF37-13E12CB0DB75}" presName="spacer" presStyleCnt="0"/>
      <dgm:spPr/>
    </dgm:pt>
    <dgm:pt modelId="{CB35CA08-82BB-4650-B06D-5ED5C058A159}" type="pres">
      <dgm:prSet presAssocID="{FA862E68-FA22-42C5-A778-C7322F77136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A32EC92-964B-45A8-A3B1-CA67421E941E}" type="pres">
      <dgm:prSet presAssocID="{1451A089-8A40-4369-A6C3-721CFEE90150}" presName="spacer" presStyleCnt="0"/>
      <dgm:spPr/>
    </dgm:pt>
    <dgm:pt modelId="{754146C7-E56B-47A2-AE8D-D824270D80A1}" type="pres">
      <dgm:prSet presAssocID="{BB8E75ED-157B-4661-A3BA-A2E7B3DD03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BA99CCA-0C58-49E2-A12A-96A7F05DAD72}" type="pres">
      <dgm:prSet presAssocID="{7082C00D-12AE-4984-9F42-33D78E519573}" presName="spacer" presStyleCnt="0"/>
      <dgm:spPr/>
    </dgm:pt>
    <dgm:pt modelId="{1D7A3AC5-57B7-4C3C-B670-7BD86FCE4072}" type="pres">
      <dgm:prSet presAssocID="{4BA52C99-97AE-4522-9A29-5C41CC1749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C49EC1C-34DC-4DCA-972C-F09295BA9DDB}" type="presOf" srcId="{F0221036-8D4A-4954-AFD5-E96FED790336}" destId="{58EC06BD-B148-4889-A419-9155DD3DDD76}" srcOrd="0" destOrd="0" presId="urn:microsoft.com/office/officeart/2005/8/layout/vList2"/>
    <dgm:cxn modelId="{9C1D6D25-1B3E-4DBD-B35A-40F491995E96}" type="presOf" srcId="{4CD07C50-420E-46D7-A746-F56BEC9A4A67}" destId="{E38F0DD8-3C01-4F94-A690-0A1396F51985}" srcOrd="0" destOrd="0" presId="urn:microsoft.com/office/officeart/2005/8/layout/vList2"/>
    <dgm:cxn modelId="{9CF4C953-729E-4D67-BD2C-5546A8BDFF51}" type="presOf" srcId="{4BA52C99-97AE-4522-9A29-5C41CC1749DC}" destId="{1D7A3AC5-57B7-4C3C-B670-7BD86FCE4072}" srcOrd="0" destOrd="0" presId="urn:microsoft.com/office/officeart/2005/8/layout/vList2"/>
    <dgm:cxn modelId="{DF863E83-AC26-41A3-AE77-04235D8F2C08}" srcId="{F0221036-8D4A-4954-AFD5-E96FED790336}" destId="{4BA52C99-97AE-4522-9A29-5C41CC1749DC}" srcOrd="3" destOrd="0" parTransId="{1F96862F-474B-42B3-ADEE-35086E0AF665}" sibTransId="{ED99C29F-D770-4A43-9FBC-9D234BC845E6}"/>
    <dgm:cxn modelId="{4A5241C7-3CE2-442F-9CBA-5FFE2CD0A91A}" type="presOf" srcId="{BB8E75ED-157B-4661-A3BA-A2E7B3DD03F4}" destId="{754146C7-E56B-47A2-AE8D-D824270D80A1}" srcOrd="0" destOrd="0" presId="urn:microsoft.com/office/officeart/2005/8/layout/vList2"/>
    <dgm:cxn modelId="{99C016D1-22D5-433B-88C4-85B26ACEE132}" srcId="{F0221036-8D4A-4954-AFD5-E96FED790336}" destId="{4CD07C50-420E-46D7-A746-F56BEC9A4A67}" srcOrd="0" destOrd="0" parTransId="{BED9A4D7-BD9F-4DD5-B156-84F161B59E0F}" sibTransId="{D4100489-8CB5-47FE-AF37-13E12CB0DB75}"/>
    <dgm:cxn modelId="{FE0FD4F7-2D03-4999-BBCD-F0C0D75255E8}" type="presOf" srcId="{FA862E68-FA22-42C5-A778-C7322F77136C}" destId="{CB35CA08-82BB-4650-B06D-5ED5C058A159}" srcOrd="0" destOrd="0" presId="urn:microsoft.com/office/officeart/2005/8/layout/vList2"/>
    <dgm:cxn modelId="{2F723DF9-4B95-4C33-BFB4-8F4E314BEC21}" srcId="{F0221036-8D4A-4954-AFD5-E96FED790336}" destId="{FA862E68-FA22-42C5-A778-C7322F77136C}" srcOrd="1" destOrd="0" parTransId="{944AC82C-4D4B-4444-8D69-DDAA37E0BBDA}" sibTransId="{1451A089-8A40-4369-A6C3-721CFEE90150}"/>
    <dgm:cxn modelId="{91A057FC-7587-4F6B-8F3D-24DC6535EA98}" srcId="{F0221036-8D4A-4954-AFD5-E96FED790336}" destId="{BB8E75ED-157B-4661-A3BA-A2E7B3DD03F4}" srcOrd="2" destOrd="0" parTransId="{87435F4D-A31C-48D6-8E53-450994854F37}" sibTransId="{7082C00D-12AE-4984-9F42-33D78E519573}"/>
    <dgm:cxn modelId="{13DBFE10-8389-4D32-A95B-972A3309CC88}" type="presParOf" srcId="{58EC06BD-B148-4889-A419-9155DD3DDD76}" destId="{E38F0DD8-3C01-4F94-A690-0A1396F51985}" srcOrd="0" destOrd="0" presId="urn:microsoft.com/office/officeart/2005/8/layout/vList2"/>
    <dgm:cxn modelId="{FB8B9ACA-7A5C-43F9-955D-5497219E41FD}" type="presParOf" srcId="{58EC06BD-B148-4889-A419-9155DD3DDD76}" destId="{F63D0F46-494C-4980-9EF7-CF006A42E7A8}" srcOrd="1" destOrd="0" presId="urn:microsoft.com/office/officeart/2005/8/layout/vList2"/>
    <dgm:cxn modelId="{C9F10C6C-5CDD-45B9-9399-8E02909F9121}" type="presParOf" srcId="{58EC06BD-B148-4889-A419-9155DD3DDD76}" destId="{CB35CA08-82BB-4650-B06D-5ED5C058A159}" srcOrd="2" destOrd="0" presId="urn:microsoft.com/office/officeart/2005/8/layout/vList2"/>
    <dgm:cxn modelId="{A753659F-5ED8-4BEC-8D89-109AB24321D4}" type="presParOf" srcId="{58EC06BD-B148-4889-A419-9155DD3DDD76}" destId="{0A32EC92-964B-45A8-A3B1-CA67421E941E}" srcOrd="3" destOrd="0" presId="urn:microsoft.com/office/officeart/2005/8/layout/vList2"/>
    <dgm:cxn modelId="{5C4C75E5-DED2-4820-A543-C2CFBDEF8210}" type="presParOf" srcId="{58EC06BD-B148-4889-A419-9155DD3DDD76}" destId="{754146C7-E56B-47A2-AE8D-D824270D80A1}" srcOrd="4" destOrd="0" presId="urn:microsoft.com/office/officeart/2005/8/layout/vList2"/>
    <dgm:cxn modelId="{A1DBCD46-E905-44ED-95A5-166EDE063768}" type="presParOf" srcId="{58EC06BD-B148-4889-A419-9155DD3DDD76}" destId="{CBA99CCA-0C58-49E2-A12A-96A7F05DAD72}" srcOrd="5" destOrd="0" presId="urn:microsoft.com/office/officeart/2005/8/layout/vList2"/>
    <dgm:cxn modelId="{1D016EB2-A5ED-455B-BD0F-5B9B880840C8}" type="presParOf" srcId="{58EC06BD-B148-4889-A419-9155DD3DDD76}" destId="{1D7A3AC5-57B7-4C3C-B670-7BD86FCE407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BAF1E-B823-4621-8CA2-12711BC5F943}">
      <dsp:nvSpPr>
        <dsp:cNvPr id="0" name=""/>
        <dsp:cNvSpPr/>
      </dsp:nvSpPr>
      <dsp:spPr>
        <a:xfrm>
          <a:off x="504985" y="59366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4C339-777A-4092-B010-0A2815DD640E}">
      <dsp:nvSpPr>
        <dsp:cNvPr id="0" name=""/>
        <dsp:cNvSpPr/>
      </dsp:nvSpPr>
      <dsp:spPr>
        <a:xfrm>
          <a:off x="9985" y="167375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Linguistic Knowledge</a:t>
          </a:r>
          <a:endParaRPr lang="en-US" sz="2100" kern="1200"/>
        </a:p>
      </dsp:txBody>
      <dsp:txXfrm>
        <a:off x="9985" y="1673755"/>
        <a:ext cx="1800000" cy="720000"/>
      </dsp:txXfrm>
    </dsp:sp>
    <dsp:sp modelId="{E44E7AAC-4EC5-41A1-A7AD-01B6743746C4}">
      <dsp:nvSpPr>
        <dsp:cNvPr id="0" name=""/>
        <dsp:cNvSpPr/>
      </dsp:nvSpPr>
      <dsp:spPr>
        <a:xfrm>
          <a:off x="2619985" y="59366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CB8A6-AE5A-4834-90F1-87EA87928217}">
      <dsp:nvSpPr>
        <dsp:cNvPr id="0" name=""/>
        <dsp:cNvSpPr/>
      </dsp:nvSpPr>
      <dsp:spPr>
        <a:xfrm>
          <a:off x="2124985" y="167375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World Knowledge</a:t>
          </a:r>
          <a:endParaRPr lang="en-US" sz="2100" kern="1200"/>
        </a:p>
      </dsp:txBody>
      <dsp:txXfrm>
        <a:off x="2124985" y="1673755"/>
        <a:ext cx="1800000" cy="720000"/>
      </dsp:txXfrm>
    </dsp:sp>
    <dsp:sp modelId="{9CA0EFD1-EA6C-4280-9C32-CC95D0580FD8}">
      <dsp:nvSpPr>
        <dsp:cNvPr id="0" name=""/>
        <dsp:cNvSpPr/>
      </dsp:nvSpPr>
      <dsp:spPr>
        <a:xfrm>
          <a:off x="4734985" y="59366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43EE2-045D-458A-81EC-85C753F7BC73}">
      <dsp:nvSpPr>
        <dsp:cNvPr id="0" name=""/>
        <dsp:cNvSpPr/>
      </dsp:nvSpPr>
      <dsp:spPr>
        <a:xfrm>
          <a:off x="4239985" y="167375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Common-sense reasoning</a:t>
          </a:r>
          <a:endParaRPr lang="en-US" sz="2100" kern="1200"/>
        </a:p>
      </dsp:txBody>
      <dsp:txXfrm>
        <a:off x="4239985" y="1673755"/>
        <a:ext cx="1800000" cy="720000"/>
      </dsp:txXfrm>
    </dsp:sp>
    <dsp:sp modelId="{2826E581-5CB3-4465-AB3C-6970E7822D19}">
      <dsp:nvSpPr>
        <dsp:cNvPr id="0" name=""/>
        <dsp:cNvSpPr/>
      </dsp:nvSpPr>
      <dsp:spPr>
        <a:xfrm>
          <a:off x="6849985" y="59366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2DD50-236B-4EB7-923A-177EB339E880}">
      <dsp:nvSpPr>
        <dsp:cNvPr id="0" name=""/>
        <dsp:cNvSpPr/>
      </dsp:nvSpPr>
      <dsp:spPr>
        <a:xfrm>
          <a:off x="6354985" y="167375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Contextual Knowledge</a:t>
          </a:r>
          <a:endParaRPr lang="en-US" sz="2100" kern="1200"/>
        </a:p>
      </dsp:txBody>
      <dsp:txXfrm>
        <a:off x="6354985" y="1673755"/>
        <a:ext cx="1800000" cy="720000"/>
      </dsp:txXfrm>
    </dsp:sp>
    <dsp:sp modelId="{0CA7ECF8-1EB1-46C1-9072-1CCD985BA3B2}">
      <dsp:nvSpPr>
        <dsp:cNvPr id="0" name=""/>
        <dsp:cNvSpPr/>
      </dsp:nvSpPr>
      <dsp:spPr>
        <a:xfrm>
          <a:off x="8964985" y="59366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8F792-2154-47B2-A4B7-295578F6ADAC}">
      <dsp:nvSpPr>
        <dsp:cNvPr id="0" name=""/>
        <dsp:cNvSpPr/>
      </dsp:nvSpPr>
      <dsp:spPr>
        <a:xfrm>
          <a:off x="8469985" y="167375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Socio-cultural Norms</a:t>
          </a:r>
          <a:endParaRPr lang="en-US" sz="2100" kern="1200"/>
        </a:p>
      </dsp:txBody>
      <dsp:txXfrm>
        <a:off x="8469985" y="1673755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F11DE-F18B-446F-B600-90FA7E3F6847}">
      <dsp:nvSpPr>
        <dsp:cNvPr id="0" name=""/>
        <dsp:cNvSpPr/>
      </dsp:nvSpPr>
      <dsp:spPr>
        <a:xfrm>
          <a:off x="460199" y="44313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BF71C-8A1E-409D-B899-39755BADCE57}">
      <dsp:nvSpPr>
        <dsp:cNvPr id="0" name=""/>
        <dsp:cNvSpPr/>
      </dsp:nvSpPr>
      <dsp:spPr>
        <a:xfrm>
          <a:off x="694199" y="67713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B5903-B063-4A2F-B2F9-94598C9CCF43}">
      <dsp:nvSpPr>
        <dsp:cNvPr id="0" name=""/>
        <dsp:cNvSpPr/>
      </dsp:nvSpPr>
      <dsp:spPr>
        <a:xfrm>
          <a:off x="109199" y="1883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Decision Trees</a:t>
          </a:r>
          <a:endParaRPr lang="en-US" sz="1700" kern="1200"/>
        </a:p>
      </dsp:txBody>
      <dsp:txXfrm>
        <a:off x="109199" y="1883131"/>
        <a:ext cx="1800000" cy="720000"/>
      </dsp:txXfrm>
    </dsp:sp>
    <dsp:sp modelId="{494058BA-3A86-4D08-9CCF-759FC55E50D4}">
      <dsp:nvSpPr>
        <dsp:cNvPr id="0" name=""/>
        <dsp:cNvSpPr/>
      </dsp:nvSpPr>
      <dsp:spPr>
        <a:xfrm>
          <a:off x="2575200" y="44313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F099D-EDDA-4AF3-842E-C8DCFB625618}">
      <dsp:nvSpPr>
        <dsp:cNvPr id="0" name=""/>
        <dsp:cNvSpPr/>
      </dsp:nvSpPr>
      <dsp:spPr>
        <a:xfrm>
          <a:off x="2809200" y="67713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28979-14CD-45B0-9CF4-6099D4051028}">
      <dsp:nvSpPr>
        <dsp:cNvPr id="0" name=""/>
        <dsp:cNvSpPr/>
      </dsp:nvSpPr>
      <dsp:spPr>
        <a:xfrm>
          <a:off x="2224200" y="1883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Regression</a:t>
          </a:r>
          <a:endParaRPr lang="en-US" sz="1700" kern="1200"/>
        </a:p>
      </dsp:txBody>
      <dsp:txXfrm>
        <a:off x="2224200" y="1883131"/>
        <a:ext cx="1800000" cy="720000"/>
      </dsp:txXfrm>
    </dsp:sp>
    <dsp:sp modelId="{A8649A03-59FB-43F5-9C1A-C161DF61A8D5}">
      <dsp:nvSpPr>
        <dsp:cNvPr id="0" name=""/>
        <dsp:cNvSpPr/>
      </dsp:nvSpPr>
      <dsp:spPr>
        <a:xfrm>
          <a:off x="4690200" y="44313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0E9A5-0C8B-47FC-BF7D-05959398BDA6}">
      <dsp:nvSpPr>
        <dsp:cNvPr id="0" name=""/>
        <dsp:cNvSpPr/>
      </dsp:nvSpPr>
      <dsp:spPr>
        <a:xfrm>
          <a:off x="4924200" y="67713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86DAC-B7EC-47C5-A60C-7AA73EE4CF60}">
      <dsp:nvSpPr>
        <dsp:cNvPr id="0" name=""/>
        <dsp:cNvSpPr/>
      </dsp:nvSpPr>
      <dsp:spPr>
        <a:xfrm>
          <a:off x="4339200" y="1883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Support Vector Machines</a:t>
          </a:r>
          <a:endParaRPr lang="en-US" sz="1700" kern="1200"/>
        </a:p>
      </dsp:txBody>
      <dsp:txXfrm>
        <a:off x="4339200" y="1883131"/>
        <a:ext cx="1800000" cy="720000"/>
      </dsp:txXfrm>
    </dsp:sp>
    <dsp:sp modelId="{EC81171E-0139-4EE4-B943-E35D844FBF26}">
      <dsp:nvSpPr>
        <dsp:cNvPr id="0" name=""/>
        <dsp:cNvSpPr/>
      </dsp:nvSpPr>
      <dsp:spPr>
        <a:xfrm>
          <a:off x="460199" y="305313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B3726-43B3-4D06-A1B3-B16A09DE1F1A}">
      <dsp:nvSpPr>
        <dsp:cNvPr id="0" name=""/>
        <dsp:cNvSpPr/>
      </dsp:nvSpPr>
      <dsp:spPr>
        <a:xfrm>
          <a:off x="694199" y="328713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AFA5D-D0EE-465D-9F80-765DC0FC9B52}">
      <dsp:nvSpPr>
        <dsp:cNvPr id="0" name=""/>
        <dsp:cNvSpPr/>
      </dsp:nvSpPr>
      <dsp:spPr>
        <a:xfrm>
          <a:off x="109199" y="4493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Maximum Entropy Model</a:t>
          </a:r>
          <a:endParaRPr lang="en-US" sz="1700" kern="1200"/>
        </a:p>
      </dsp:txBody>
      <dsp:txXfrm>
        <a:off x="109199" y="4493131"/>
        <a:ext cx="1800000" cy="720000"/>
      </dsp:txXfrm>
    </dsp:sp>
    <dsp:sp modelId="{DF7CE32E-44EA-4198-97B1-5E78B228E7B5}">
      <dsp:nvSpPr>
        <dsp:cNvPr id="0" name=""/>
        <dsp:cNvSpPr/>
      </dsp:nvSpPr>
      <dsp:spPr>
        <a:xfrm>
          <a:off x="2575200" y="305313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DF665-AFAE-445D-92A6-89BAEEB18F14}">
      <dsp:nvSpPr>
        <dsp:cNvPr id="0" name=""/>
        <dsp:cNvSpPr/>
      </dsp:nvSpPr>
      <dsp:spPr>
        <a:xfrm>
          <a:off x="2809200" y="328713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5E26F-930E-4685-873E-88AEFABD3595}">
      <dsp:nvSpPr>
        <dsp:cNvPr id="0" name=""/>
        <dsp:cNvSpPr/>
      </dsp:nvSpPr>
      <dsp:spPr>
        <a:xfrm>
          <a:off x="2224200" y="4493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Bayesian Belief Networks</a:t>
          </a:r>
          <a:endParaRPr lang="en-US" sz="1700" kern="1200"/>
        </a:p>
      </dsp:txBody>
      <dsp:txXfrm>
        <a:off x="2224200" y="4493131"/>
        <a:ext cx="1800000" cy="720000"/>
      </dsp:txXfrm>
    </dsp:sp>
    <dsp:sp modelId="{0E7AA9F6-8577-4DFF-AEFE-5413A9797676}">
      <dsp:nvSpPr>
        <dsp:cNvPr id="0" name=""/>
        <dsp:cNvSpPr/>
      </dsp:nvSpPr>
      <dsp:spPr>
        <a:xfrm>
          <a:off x="4690200" y="305313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4515CA-5B8F-4C3B-9D99-35385217BF06}">
      <dsp:nvSpPr>
        <dsp:cNvPr id="0" name=""/>
        <dsp:cNvSpPr/>
      </dsp:nvSpPr>
      <dsp:spPr>
        <a:xfrm>
          <a:off x="4924200" y="3287131"/>
          <a:ext cx="630000" cy="63000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D90C1-D15F-42E2-A88E-78F5CE2E4C00}">
      <dsp:nvSpPr>
        <dsp:cNvPr id="0" name=""/>
        <dsp:cNvSpPr/>
      </dsp:nvSpPr>
      <dsp:spPr>
        <a:xfrm>
          <a:off x="4339200" y="449313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…</a:t>
          </a:r>
          <a:endParaRPr lang="en-US" sz="1700" kern="1200"/>
        </a:p>
      </dsp:txBody>
      <dsp:txXfrm>
        <a:off x="4339200" y="4493131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F0DD8-3C01-4F94-A690-0A1396F51985}">
      <dsp:nvSpPr>
        <dsp:cNvPr id="0" name=""/>
        <dsp:cNvSpPr/>
      </dsp:nvSpPr>
      <dsp:spPr>
        <a:xfrm>
          <a:off x="0" y="62917"/>
          <a:ext cx="6248400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Universal Approximator</a:t>
          </a:r>
          <a:endParaRPr lang="en-US" sz="3300" kern="1200"/>
        </a:p>
      </dsp:txBody>
      <dsp:txXfrm>
        <a:off x="63994" y="126911"/>
        <a:ext cx="6120412" cy="1182942"/>
      </dsp:txXfrm>
    </dsp:sp>
    <dsp:sp modelId="{CB35CA08-82BB-4650-B06D-5ED5C058A159}">
      <dsp:nvSpPr>
        <dsp:cNvPr id="0" name=""/>
        <dsp:cNvSpPr/>
      </dsp:nvSpPr>
      <dsp:spPr>
        <a:xfrm>
          <a:off x="0" y="1468887"/>
          <a:ext cx="6248400" cy="1310930"/>
        </a:xfrm>
        <a:prstGeom prst="roundRect">
          <a:avLst/>
        </a:prstGeom>
        <a:solidFill>
          <a:schemeClr val="accent2">
            <a:hueOff val="421546"/>
            <a:satOff val="-1239"/>
            <a:lumOff val="-91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Great at Generalization</a:t>
          </a:r>
          <a:endParaRPr lang="en-US" sz="3300" kern="1200"/>
        </a:p>
      </dsp:txBody>
      <dsp:txXfrm>
        <a:off x="63994" y="1532881"/>
        <a:ext cx="6120412" cy="1182942"/>
      </dsp:txXfrm>
    </dsp:sp>
    <dsp:sp modelId="{754146C7-E56B-47A2-AE8D-D824270D80A1}">
      <dsp:nvSpPr>
        <dsp:cNvPr id="0" name=""/>
        <dsp:cNvSpPr/>
      </dsp:nvSpPr>
      <dsp:spPr>
        <a:xfrm>
          <a:off x="0" y="2874857"/>
          <a:ext cx="6248400" cy="1310930"/>
        </a:xfrm>
        <a:prstGeom prst="roundRect">
          <a:avLst/>
        </a:prstGeom>
        <a:solidFill>
          <a:schemeClr val="accent2">
            <a:hueOff val="843091"/>
            <a:satOff val="-2479"/>
            <a:lumOff val="-183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No need to define features</a:t>
          </a:r>
          <a:endParaRPr lang="en-US" sz="3300" kern="1200"/>
        </a:p>
      </dsp:txBody>
      <dsp:txXfrm>
        <a:off x="63994" y="2938851"/>
        <a:ext cx="6120412" cy="1182942"/>
      </dsp:txXfrm>
    </dsp:sp>
    <dsp:sp modelId="{1D7A3AC5-57B7-4C3C-B670-7BD86FCE4072}">
      <dsp:nvSpPr>
        <dsp:cNvPr id="0" name=""/>
        <dsp:cNvSpPr/>
      </dsp:nvSpPr>
      <dsp:spPr>
        <a:xfrm>
          <a:off x="0" y="4280827"/>
          <a:ext cx="6248400" cy="1310930"/>
        </a:xfrm>
        <a:prstGeom prst="roundRect">
          <a:avLst/>
        </a:prstGeom>
        <a:solidFill>
          <a:schemeClr val="accent2">
            <a:hueOff val="1264637"/>
            <a:satOff val="-3718"/>
            <a:lumOff val="-274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baseline="0"/>
            <a:t>Accuracy does not seem to saturate</a:t>
          </a:r>
          <a:endParaRPr lang="en-US" sz="3300" kern="1200"/>
        </a:p>
      </dsp:txBody>
      <dsp:txXfrm>
        <a:off x="63994" y="4344821"/>
        <a:ext cx="6120412" cy="118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T" name="resolution" value="1" units="1/dev"/>
        </inkml:channelProperties>
      </inkml:inkSource>
      <inkml:timestamp xml:id="ts0" timeString="2021-01-11T14:55:26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29460 16795 0,'15'16'0,"-15"-16"16,0 0 0,0 0-16,0 0 15,0 0 1,0 0-16,42 9 16,-42 38-1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T" name="resolution" value="1" units="1/dev"/>
        </inkml:channelProperties>
      </inkml:inkSource>
      <inkml:timestamp xml:id="ts0" timeString="2021-01-11T15:00:04.794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nkml:trace contextRef="#ctx0" brushRef="#br0">24045 10636 0,'4'3'0,"-4"-3"15,0 0-15,0 0 32,0 0-32,0 0 15,35 54-15,-14-23 16,11 13-1,7 6-15,3 7 32,8 12-32,-1 25 15,-7 12-15,4 1 16,-7 18 0,3 10-16,1 9 0,-5 7 15,5 18 1,-1-3-16,-3-9 15,0 6-15,-4-6 16,-3-10 0,-8 13-16,1-3 15,-4 16 1,-7 5-16,-3-5 16,3 15-16,0-16 15,0-5 1,4 2-1,0-22-15,3 1 16,-4 2-16,1-2 16,-14-4-16,10 6 15,0-12 1,-4 0-16,8 13 16,-4-4-1,4 1-15,3-4 16,0-28-1,0-22-15,-7-25 16,4-6 0,-4-4-16,-10 1 15,-4-10 1,-4-19-16,-3-6 16,4-15-16,-4-7 15,-1-3 1,1-19-16,4 4 15,3-4 1,-7 3-16,7-6 16,-4 0-1,-6-41-15,10 63 16,0 0 0,0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02.74362" units="1/cm"/>
          <inkml:channelProperty channel="Y" name="resolution" value="340.58658" units="1/cm"/>
          <inkml:channelProperty channel="T" name="resolution" value="1" units="1/dev"/>
        </inkml:channelProperties>
      </inkml:inkSource>
      <inkml:timestamp xml:id="ts0" timeString="2021-01-11T15:02:04.519"/>
    </inkml:context>
    <inkml:brush xml:id="br0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nkml:trace contextRef="#ctx0" brushRef="#br0">18380 9846 0,'-7'185'0,"7"-53"16,0-132-16,0 0 15,0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C0D43-76E9-44A9-B29C-691E2D607746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3CF96-BD7E-4D90-8C75-2E497E58F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5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3CF96-BD7E-4D90-8C75-2E497E58F25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7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natural questions arise: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3CF96-BD7E-4D90-8C75-2E497E58F2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5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vs. request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3CF96-BD7E-4D90-8C75-2E497E58F2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1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98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6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541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375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79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86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83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2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05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5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83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69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68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82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177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7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2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38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84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98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401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2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256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199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94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BB46-138B-DF96-C285-A5971FE58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74D29-0448-DE3F-3CF0-DAAF3DDE3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D4914-B33C-B763-AF15-B4D1F38C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September 29,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1301F-C7DE-03FA-F7B9-E5474CEC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E4466-2F96-68FE-548A-87B86AD7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3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733E0-B2B2-A72C-818E-606E37E9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3AE8E-BE74-F96D-83B3-C7E40925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8B036-CE5C-099F-24A2-98BB48E6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ACDB4-1598-3EB8-A5A9-3B806424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38134-5561-50D9-5838-6D23DB8D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1D75-3E41-6B27-7696-F2B009CD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06E34-AD3E-C025-D9AF-01E610894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A19EE-2D2F-819A-90BA-3B420AA3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DD05A-740E-FB0D-F7B0-543314B9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7120-CF19-0137-3FCD-46C505C5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29209-F096-BDDD-C6ED-102B4312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9F4EC-0294-64D9-BAA1-BAD3901FD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DAB63-DF59-6716-EA5C-C9CA8B546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F2651-BFCE-1F8E-4028-BE89F1BF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66EC8-A0B5-96C1-285F-93B81B95F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D2716-05D1-401E-D673-C3E94F52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3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2A22-8ACB-185C-8085-8924ADAA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3F8F0-39F9-9ACC-EF8F-E25A5712F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E8466-3087-B7AC-D1E7-368332969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EC700-CE8A-F415-6EB7-78274BD0B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3113E-FC48-C441-C7B1-D9A4FF6D3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E79E64-9A64-DB5C-72B4-A2994D03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5BD34-EABB-E7C9-B243-DBE40F9D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531AE-768C-0008-29C1-0D6BBA19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EEE1-6DF1-E827-89A5-E8F5F7B0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062AD-D332-F9C6-C428-B52AE125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650EA-1B23-1AD7-ACC8-2BB6A1C7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FDFB8-622C-9F34-6BB1-3FB64E5C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938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82B63-C024-F966-519D-1FC709EF6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67EB75-6B0D-34FA-17D5-CD83DD8DA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508E3-BA00-5F25-FCB7-53335B43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1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4C49C-0B98-FF0E-3F13-5F832B2FF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24EC-6458-F11F-7A9E-1D8EBF6F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D3CC9-00F1-8392-F1C5-11C67A1CB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AF438-FB37-AA82-2651-452885161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55175-8E50-9339-A170-0C394DE74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7A705-1A85-973A-0CE4-C55C83F9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A644-F7A2-F24C-478E-418A1AD6C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17281-833D-D3A1-845B-40DD2294B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EE554-DAF1-1470-DB68-7CA175A74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B50A4-5DAE-8837-2806-2598BC7F5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823AA-C3A4-979A-0E81-C3FF6ABE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A9E32-4155-191D-6D3F-29B305BC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4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9B6A-D683-740F-B74F-7DDC9F11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5BC6E-14F8-5C1D-FA5C-B5CC83BAF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CAA86-F09A-D0EB-B97C-91DCC1EA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E36D4-C32D-7162-F8B5-272BEA40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EB97B-409D-F857-AD85-231CAADF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8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A0850-A7FB-EBAA-ACF8-A4879321D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0B3D7-C44E-96EE-7324-0BC48D27A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C0FE0-8F7D-D92C-491C-B269819E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September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6CF5C-52E6-B601-ECDE-4443609E6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627E6-6AE7-1083-55F3-CBEF31C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D632CF-770C-4BE8-A2F8-9CAFFB95D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212968" y="0"/>
            <a:ext cx="1483732" cy="1054099"/>
            <a:chOff x="5719387" y="4696069"/>
            <a:chExt cx="1991201" cy="1414624"/>
          </a:xfrm>
          <a:solidFill>
            <a:schemeClr val="bg2">
              <a:alpha val="36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A07212E-3673-40DF-82FE-CF7114FFBB06}"/>
                </a:ext>
              </a:extLst>
            </p:cNvPr>
            <p:cNvSpPr/>
            <p:nvPr/>
          </p:nvSpPr>
          <p:spPr>
            <a:xfrm>
              <a:off x="6347941" y="5743611"/>
              <a:ext cx="734094" cy="126620"/>
            </a:xfrm>
            <a:custGeom>
              <a:avLst/>
              <a:gdLst>
                <a:gd name="connsiteX0" fmla="*/ 607474 w 734094"/>
                <a:gd name="connsiteY0" fmla="*/ 126620 h 126620"/>
                <a:gd name="connsiteX1" fmla="*/ 734095 w 734094"/>
                <a:gd name="connsiteY1" fmla="*/ 0 h 126620"/>
                <a:gd name="connsiteX2" fmla="*/ 0 w 734094"/>
                <a:gd name="connsiteY2" fmla="*/ 0 h 126620"/>
                <a:gd name="connsiteX3" fmla="*/ 126548 w 734094"/>
                <a:gd name="connsiteY3" fmla="*/ 126620 h 12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094" h="126620">
                  <a:moveTo>
                    <a:pt x="607474" y="126620"/>
                  </a:moveTo>
                  <a:lnTo>
                    <a:pt x="734095" y="0"/>
                  </a:lnTo>
                  <a:lnTo>
                    <a:pt x="0" y="0"/>
                  </a:lnTo>
                  <a:lnTo>
                    <a:pt x="126548" y="126620"/>
                  </a:lnTo>
                  <a:close/>
                </a:path>
              </a:pathLst>
            </a:custGeom>
            <a:grpFill/>
            <a:ln w="7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AFBF2C-2219-4071-BA93-89F2242EA5D1}"/>
                </a:ext>
              </a:extLst>
            </p:cNvPr>
            <p:cNvSpPr/>
            <p:nvPr/>
          </p:nvSpPr>
          <p:spPr>
            <a:xfrm>
              <a:off x="5928881" y="5324623"/>
              <a:ext cx="1572142" cy="126620"/>
            </a:xfrm>
            <a:custGeom>
              <a:avLst/>
              <a:gdLst>
                <a:gd name="connsiteX0" fmla="*/ 0 w 1572142"/>
                <a:gd name="connsiteY0" fmla="*/ 0 h 126620"/>
                <a:gd name="connsiteX1" fmla="*/ 126621 w 1572142"/>
                <a:gd name="connsiteY1" fmla="*/ 126620 h 126620"/>
                <a:gd name="connsiteX2" fmla="*/ 1445522 w 1572142"/>
                <a:gd name="connsiteY2" fmla="*/ 126620 h 126620"/>
                <a:gd name="connsiteX3" fmla="*/ 1572143 w 1572142"/>
                <a:gd name="connsiteY3" fmla="*/ 0 h 12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42" h="126620">
                  <a:moveTo>
                    <a:pt x="0" y="0"/>
                  </a:moveTo>
                  <a:lnTo>
                    <a:pt x="126621" y="126620"/>
                  </a:lnTo>
                  <a:lnTo>
                    <a:pt x="1445522" y="126620"/>
                  </a:lnTo>
                  <a:lnTo>
                    <a:pt x="1572143" y="0"/>
                  </a:lnTo>
                  <a:close/>
                </a:path>
              </a:pathLst>
            </a:custGeom>
            <a:grpFill/>
            <a:ln w="7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A72878-12B8-4365-BCB4-4BE3431E3914}"/>
                </a:ext>
              </a:extLst>
            </p:cNvPr>
            <p:cNvSpPr/>
            <p:nvPr/>
          </p:nvSpPr>
          <p:spPr>
            <a:xfrm>
              <a:off x="5719387" y="5115057"/>
              <a:ext cx="1991201" cy="126620"/>
            </a:xfrm>
            <a:custGeom>
              <a:avLst/>
              <a:gdLst>
                <a:gd name="connsiteX0" fmla="*/ 0 w 1991201"/>
                <a:gd name="connsiteY0" fmla="*/ 0 h 126620"/>
                <a:gd name="connsiteX1" fmla="*/ 126548 w 1991201"/>
                <a:gd name="connsiteY1" fmla="*/ 126620 h 126620"/>
                <a:gd name="connsiteX2" fmla="*/ 1864582 w 1991201"/>
                <a:gd name="connsiteY2" fmla="*/ 126620 h 126620"/>
                <a:gd name="connsiteX3" fmla="*/ 1991202 w 1991201"/>
                <a:gd name="connsiteY3" fmla="*/ 0 h 12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201" h="126620">
                  <a:moveTo>
                    <a:pt x="0" y="0"/>
                  </a:moveTo>
                  <a:lnTo>
                    <a:pt x="126548" y="126620"/>
                  </a:lnTo>
                  <a:lnTo>
                    <a:pt x="1864582" y="126620"/>
                  </a:lnTo>
                  <a:lnTo>
                    <a:pt x="1991202" y="0"/>
                  </a:lnTo>
                  <a:close/>
                </a:path>
              </a:pathLst>
            </a:custGeom>
            <a:grpFill/>
            <a:ln w="7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38FA33-33CD-41FD-BB3B-8F45DBAACB97}"/>
                </a:ext>
              </a:extLst>
            </p:cNvPr>
            <p:cNvSpPr/>
            <p:nvPr/>
          </p:nvSpPr>
          <p:spPr>
            <a:xfrm>
              <a:off x="6138375" y="5534117"/>
              <a:ext cx="1153154" cy="126620"/>
            </a:xfrm>
            <a:custGeom>
              <a:avLst/>
              <a:gdLst>
                <a:gd name="connsiteX0" fmla="*/ 0 w 1153154"/>
                <a:gd name="connsiteY0" fmla="*/ 0 h 126620"/>
                <a:gd name="connsiteX1" fmla="*/ 126620 w 1153154"/>
                <a:gd name="connsiteY1" fmla="*/ 126621 h 126620"/>
                <a:gd name="connsiteX2" fmla="*/ 1026534 w 1153154"/>
                <a:gd name="connsiteY2" fmla="*/ 126621 h 126620"/>
                <a:gd name="connsiteX3" fmla="*/ 1153155 w 1153154"/>
                <a:gd name="connsiteY3" fmla="*/ 0 h 12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3154" h="126620">
                  <a:moveTo>
                    <a:pt x="0" y="0"/>
                  </a:moveTo>
                  <a:lnTo>
                    <a:pt x="126620" y="126621"/>
                  </a:lnTo>
                  <a:lnTo>
                    <a:pt x="1026534" y="126621"/>
                  </a:lnTo>
                  <a:lnTo>
                    <a:pt x="1153155" y="0"/>
                  </a:lnTo>
                  <a:close/>
                </a:path>
              </a:pathLst>
            </a:custGeom>
            <a:grpFill/>
            <a:ln w="7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EC76320-55A4-4CEF-9447-AC46522659AB}"/>
                </a:ext>
              </a:extLst>
            </p:cNvPr>
            <p:cNvSpPr/>
            <p:nvPr/>
          </p:nvSpPr>
          <p:spPr>
            <a:xfrm>
              <a:off x="5928881" y="4696069"/>
              <a:ext cx="1572142" cy="126620"/>
            </a:xfrm>
            <a:custGeom>
              <a:avLst/>
              <a:gdLst>
                <a:gd name="connsiteX0" fmla="*/ 126621 w 1572142"/>
                <a:gd name="connsiteY0" fmla="*/ 0 h 126620"/>
                <a:gd name="connsiteX1" fmla="*/ 0 w 1572142"/>
                <a:gd name="connsiteY1" fmla="*/ 126620 h 126620"/>
                <a:gd name="connsiteX2" fmla="*/ 1572143 w 1572142"/>
                <a:gd name="connsiteY2" fmla="*/ 126620 h 126620"/>
                <a:gd name="connsiteX3" fmla="*/ 1445522 w 1572142"/>
                <a:gd name="connsiteY3" fmla="*/ 0 h 12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2142" h="126620">
                  <a:moveTo>
                    <a:pt x="126621" y="0"/>
                  </a:moveTo>
                  <a:lnTo>
                    <a:pt x="0" y="126620"/>
                  </a:lnTo>
                  <a:lnTo>
                    <a:pt x="1572143" y="126620"/>
                  </a:lnTo>
                  <a:lnTo>
                    <a:pt x="1445522" y="0"/>
                  </a:lnTo>
                  <a:close/>
                </a:path>
              </a:pathLst>
            </a:custGeom>
            <a:grpFill/>
            <a:ln w="7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DE76F0-E4EF-4A8D-88E0-3B7F779CB000}"/>
                </a:ext>
              </a:extLst>
            </p:cNvPr>
            <p:cNvSpPr/>
            <p:nvPr/>
          </p:nvSpPr>
          <p:spPr>
            <a:xfrm>
              <a:off x="6557434" y="5953176"/>
              <a:ext cx="315034" cy="157517"/>
            </a:xfrm>
            <a:custGeom>
              <a:avLst/>
              <a:gdLst>
                <a:gd name="connsiteX0" fmla="*/ 0 w 315034"/>
                <a:gd name="connsiteY0" fmla="*/ 0 h 157517"/>
                <a:gd name="connsiteX1" fmla="*/ 157517 w 315034"/>
                <a:gd name="connsiteY1" fmla="*/ 157517 h 157517"/>
                <a:gd name="connsiteX2" fmla="*/ 315035 w 315034"/>
                <a:gd name="connsiteY2" fmla="*/ 0 h 157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5034" h="157517">
                  <a:moveTo>
                    <a:pt x="0" y="0"/>
                  </a:moveTo>
                  <a:lnTo>
                    <a:pt x="157517" y="157517"/>
                  </a:lnTo>
                  <a:lnTo>
                    <a:pt x="315035" y="0"/>
                  </a:lnTo>
                  <a:close/>
                </a:path>
              </a:pathLst>
            </a:custGeom>
            <a:grpFill/>
            <a:ln w="7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C0E3B42-D28A-48DB-AA3C-423DB0909667}"/>
                </a:ext>
              </a:extLst>
            </p:cNvPr>
            <p:cNvSpPr/>
            <p:nvPr/>
          </p:nvSpPr>
          <p:spPr>
            <a:xfrm>
              <a:off x="5719387" y="4905563"/>
              <a:ext cx="1991201" cy="126620"/>
            </a:xfrm>
            <a:custGeom>
              <a:avLst/>
              <a:gdLst>
                <a:gd name="connsiteX0" fmla="*/ 126548 w 1991201"/>
                <a:gd name="connsiteY0" fmla="*/ 0 h 126620"/>
                <a:gd name="connsiteX1" fmla="*/ 0 w 1991201"/>
                <a:gd name="connsiteY1" fmla="*/ 126621 h 126620"/>
                <a:gd name="connsiteX2" fmla="*/ 1991202 w 1991201"/>
                <a:gd name="connsiteY2" fmla="*/ 126621 h 126620"/>
                <a:gd name="connsiteX3" fmla="*/ 1864582 w 1991201"/>
                <a:gd name="connsiteY3" fmla="*/ 0 h 126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201" h="126620">
                  <a:moveTo>
                    <a:pt x="126548" y="0"/>
                  </a:moveTo>
                  <a:lnTo>
                    <a:pt x="0" y="126621"/>
                  </a:lnTo>
                  <a:lnTo>
                    <a:pt x="1991202" y="126621"/>
                  </a:lnTo>
                  <a:lnTo>
                    <a:pt x="1864582" y="0"/>
                  </a:lnTo>
                  <a:close/>
                </a:path>
              </a:pathLst>
            </a:custGeom>
            <a:grpFill/>
            <a:ln w="72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0FEE21F-751D-489D-9202-A3168A41F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80358" y="5799976"/>
            <a:ext cx="916342" cy="916342"/>
          </a:xfrm>
          <a:custGeom>
            <a:avLst/>
            <a:gdLst>
              <a:gd name="connsiteX0" fmla="*/ 604370 w 1208740"/>
              <a:gd name="connsiteY0" fmla="*/ 0 h 1208740"/>
              <a:gd name="connsiteX1" fmla="*/ 0 w 1208740"/>
              <a:gd name="connsiteY1" fmla="*/ 604371 h 1208740"/>
              <a:gd name="connsiteX2" fmla="*/ 604370 w 1208740"/>
              <a:gd name="connsiteY2" fmla="*/ 1208741 h 1208740"/>
              <a:gd name="connsiteX3" fmla="*/ 1208741 w 1208740"/>
              <a:gd name="connsiteY3" fmla="*/ 604371 h 1208740"/>
              <a:gd name="connsiteX4" fmla="*/ 604370 w 1208740"/>
              <a:gd name="connsiteY4" fmla="*/ 0 h 1208740"/>
              <a:gd name="connsiteX5" fmla="*/ 604370 w 1208740"/>
              <a:gd name="connsiteY5" fmla="*/ 895655 h 1208740"/>
              <a:gd name="connsiteX6" fmla="*/ 313158 w 1208740"/>
              <a:gd name="connsiteY6" fmla="*/ 604442 h 1208740"/>
              <a:gd name="connsiteX7" fmla="*/ 604370 w 1208740"/>
              <a:gd name="connsiteY7" fmla="*/ 313230 h 1208740"/>
              <a:gd name="connsiteX8" fmla="*/ 895583 w 1208740"/>
              <a:gd name="connsiteY8" fmla="*/ 604442 h 1208740"/>
              <a:gd name="connsiteX9" fmla="*/ 604370 w 1208740"/>
              <a:gd name="connsiteY9" fmla="*/ 895655 h 120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8740" h="1208740">
                <a:moveTo>
                  <a:pt x="604370" y="0"/>
                </a:moveTo>
                <a:cubicBezTo>
                  <a:pt x="270566" y="0"/>
                  <a:pt x="0" y="270566"/>
                  <a:pt x="0" y="604371"/>
                </a:cubicBezTo>
                <a:cubicBezTo>
                  <a:pt x="0" y="938175"/>
                  <a:pt x="270566" y="1208741"/>
                  <a:pt x="604370" y="1208741"/>
                </a:cubicBezTo>
                <a:cubicBezTo>
                  <a:pt x="938175" y="1208741"/>
                  <a:pt x="1208741" y="938175"/>
                  <a:pt x="1208741" y="604371"/>
                </a:cubicBezTo>
                <a:cubicBezTo>
                  <a:pt x="1208741" y="270566"/>
                  <a:pt x="938175" y="0"/>
                  <a:pt x="604370" y="0"/>
                </a:cubicBezTo>
                <a:close/>
                <a:moveTo>
                  <a:pt x="604370" y="895655"/>
                </a:moveTo>
                <a:cubicBezTo>
                  <a:pt x="443532" y="895655"/>
                  <a:pt x="313158" y="765281"/>
                  <a:pt x="313158" y="604442"/>
                </a:cubicBezTo>
                <a:cubicBezTo>
                  <a:pt x="313158" y="443604"/>
                  <a:pt x="443532" y="313230"/>
                  <a:pt x="604370" y="313230"/>
                </a:cubicBezTo>
                <a:cubicBezTo>
                  <a:pt x="765208" y="313230"/>
                  <a:pt x="895583" y="443604"/>
                  <a:pt x="895583" y="604442"/>
                </a:cubicBezTo>
                <a:cubicBezTo>
                  <a:pt x="895583" y="765281"/>
                  <a:pt x="765208" y="895655"/>
                  <a:pt x="604370" y="895655"/>
                </a:cubicBezTo>
                <a:close/>
              </a:path>
            </a:pathLst>
          </a:custGeom>
          <a:solidFill>
            <a:schemeClr val="bg2"/>
          </a:solidFill>
          <a:ln w="7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10FB1D-BE92-468C-A3EA-E35AB2327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48107" y="5959252"/>
            <a:ext cx="720947" cy="720947"/>
          </a:xfrm>
          <a:custGeom>
            <a:avLst/>
            <a:gdLst>
              <a:gd name="connsiteX0" fmla="*/ 604370 w 1208740"/>
              <a:gd name="connsiteY0" fmla="*/ 0 h 1208740"/>
              <a:gd name="connsiteX1" fmla="*/ 0 w 1208740"/>
              <a:gd name="connsiteY1" fmla="*/ 604371 h 1208740"/>
              <a:gd name="connsiteX2" fmla="*/ 604370 w 1208740"/>
              <a:gd name="connsiteY2" fmla="*/ 1208741 h 1208740"/>
              <a:gd name="connsiteX3" fmla="*/ 1208741 w 1208740"/>
              <a:gd name="connsiteY3" fmla="*/ 604371 h 1208740"/>
              <a:gd name="connsiteX4" fmla="*/ 604370 w 1208740"/>
              <a:gd name="connsiteY4" fmla="*/ 0 h 1208740"/>
              <a:gd name="connsiteX5" fmla="*/ 604370 w 1208740"/>
              <a:gd name="connsiteY5" fmla="*/ 895655 h 1208740"/>
              <a:gd name="connsiteX6" fmla="*/ 313158 w 1208740"/>
              <a:gd name="connsiteY6" fmla="*/ 604442 h 1208740"/>
              <a:gd name="connsiteX7" fmla="*/ 604370 w 1208740"/>
              <a:gd name="connsiteY7" fmla="*/ 313230 h 1208740"/>
              <a:gd name="connsiteX8" fmla="*/ 895583 w 1208740"/>
              <a:gd name="connsiteY8" fmla="*/ 604442 h 1208740"/>
              <a:gd name="connsiteX9" fmla="*/ 604370 w 1208740"/>
              <a:gd name="connsiteY9" fmla="*/ 895655 h 120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8740" h="1208740">
                <a:moveTo>
                  <a:pt x="604370" y="0"/>
                </a:moveTo>
                <a:cubicBezTo>
                  <a:pt x="270566" y="0"/>
                  <a:pt x="0" y="270566"/>
                  <a:pt x="0" y="604371"/>
                </a:cubicBezTo>
                <a:cubicBezTo>
                  <a:pt x="0" y="938175"/>
                  <a:pt x="270566" y="1208741"/>
                  <a:pt x="604370" y="1208741"/>
                </a:cubicBezTo>
                <a:cubicBezTo>
                  <a:pt x="938175" y="1208741"/>
                  <a:pt x="1208741" y="938175"/>
                  <a:pt x="1208741" y="604371"/>
                </a:cubicBezTo>
                <a:cubicBezTo>
                  <a:pt x="1208741" y="270566"/>
                  <a:pt x="938175" y="0"/>
                  <a:pt x="604370" y="0"/>
                </a:cubicBezTo>
                <a:close/>
                <a:moveTo>
                  <a:pt x="604370" y="895655"/>
                </a:moveTo>
                <a:cubicBezTo>
                  <a:pt x="443532" y="895655"/>
                  <a:pt x="313158" y="765281"/>
                  <a:pt x="313158" y="604442"/>
                </a:cubicBezTo>
                <a:cubicBezTo>
                  <a:pt x="313158" y="443604"/>
                  <a:pt x="443532" y="313230"/>
                  <a:pt x="604370" y="313230"/>
                </a:cubicBezTo>
                <a:cubicBezTo>
                  <a:pt x="765208" y="313230"/>
                  <a:pt x="895583" y="443604"/>
                  <a:pt x="895583" y="604442"/>
                </a:cubicBezTo>
                <a:cubicBezTo>
                  <a:pt x="895583" y="765281"/>
                  <a:pt x="765208" y="895655"/>
                  <a:pt x="604370" y="895655"/>
                </a:cubicBezTo>
                <a:close/>
              </a:path>
            </a:pathLst>
          </a:custGeom>
          <a:noFill/>
          <a:ln w="3175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5D4D4F-ECA5-4A12-AA13-6DA16A12B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044" y="4973018"/>
            <a:ext cx="714956" cy="1030158"/>
          </a:xfrm>
          <a:custGeom>
            <a:avLst/>
            <a:gdLst>
              <a:gd name="connsiteX0" fmla="*/ 515079 w 714956"/>
              <a:gd name="connsiteY0" fmla="*/ 0 h 1030158"/>
              <a:gd name="connsiteX1" fmla="*/ 714956 w 714956"/>
              <a:gd name="connsiteY1" fmla="*/ 199877 h 1030158"/>
              <a:gd name="connsiteX2" fmla="*/ 714956 w 714956"/>
              <a:gd name="connsiteY2" fmla="*/ 830281 h 1030158"/>
              <a:gd name="connsiteX3" fmla="*/ 515079 w 714956"/>
              <a:gd name="connsiteY3" fmla="*/ 1030158 h 1030158"/>
              <a:gd name="connsiteX4" fmla="*/ 0 w 714956"/>
              <a:gd name="connsiteY4" fmla="*/ 515079 h 103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956" h="1030158">
                <a:moveTo>
                  <a:pt x="515079" y="0"/>
                </a:moveTo>
                <a:lnTo>
                  <a:pt x="714956" y="199877"/>
                </a:lnTo>
                <a:lnTo>
                  <a:pt x="714956" y="830281"/>
                </a:lnTo>
                <a:lnTo>
                  <a:pt x="515079" y="1030158"/>
                </a:lnTo>
                <a:lnTo>
                  <a:pt x="0" y="515079"/>
                </a:lnTo>
                <a:close/>
              </a:path>
            </a:pathLst>
          </a:custGeom>
          <a:noFill/>
          <a:ln w="6350" cap="flat">
            <a:solidFill>
              <a:schemeClr val="bg2">
                <a:lumMod val="9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BCBD672-29C2-438E-83EF-269C37331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25176" y="2087261"/>
            <a:ext cx="1666825" cy="2589324"/>
          </a:xfrm>
          <a:custGeom>
            <a:avLst/>
            <a:gdLst>
              <a:gd name="connsiteX0" fmla="*/ 1294662 w 1666825"/>
              <a:gd name="connsiteY0" fmla="*/ 0 h 2589324"/>
              <a:gd name="connsiteX1" fmla="*/ 1666825 w 1666825"/>
              <a:gd name="connsiteY1" fmla="*/ 372163 h 2589324"/>
              <a:gd name="connsiteX2" fmla="*/ 1666825 w 1666825"/>
              <a:gd name="connsiteY2" fmla="*/ 905368 h 2589324"/>
              <a:gd name="connsiteX3" fmla="*/ 1294722 w 1666825"/>
              <a:gd name="connsiteY3" fmla="*/ 533265 h 2589324"/>
              <a:gd name="connsiteX4" fmla="*/ 533325 w 1666825"/>
              <a:gd name="connsiteY4" fmla="*/ 1294662 h 2589324"/>
              <a:gd name="connsiteX5" fmla="*/ 1294662 w 1666825"/>
              <a:gd name="connsiteY5" fmla="*/ 2056059 h 2589324"/>
              <a:gd name="connsiteX6" fmla="*/ 1666825 w 1666825"/>
              <a:gd name="connsiteY6" fmla="*/ 1683925 h 2589324"/>
              <a:gd name="connsiteX7" fmla="*/ 1666825 w 1666825"/>
              <a:gd name="connsiteY7" fmla="*/ 2217161 h 2589324"/>
              <a:gd name="connsiteX8" fmla="*/ 1294662 w 1666825"/>
              <a:gd name="connsiteY8" fmla="*/ 2589324 h 2589324"/>
              <a:gd name="connsiteX9" fmla="*/ 0 w 1666825"/>
              <a:gd name="connsiteY9" fmla="*/ 1294662 h 258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6825" h="2589324">
                <a:moveTo>
                  <a:pt x="1294662" y="0"/>
                </a:moveTo>
                <a:lnTo>
                  <a:pt x="1666825" y="372163"/>
                </a:lnTo>
                <a:lnTo>
                  <a:pt x="1666825" y="905368"/>
                </a:lnTo>
                <a:lnTo>
                  <a:pt x="1294722" y="533265"/>
                </a:lnTo>
                <a:lnTo>
                  <a:pt x="533325" y="1294662"/>
                </a:lnTo>
                <a:lnTo>
                  <a:pt x="1294662" y="2056059"/>
                </a:lnTo>
                <a:lnTo>
                  <a:pt x="1666825" y="1683925"/>
                </a:lnTo>
                <a:lnTo>
                  <a:pt x="1666825" y="2217161"/>
                </a:lnTo>
                <a:lnTo>
                  <a:pt x="1294662" y="2589324"/>
                </a:lnTo>
                <a:lnTo>
                  <a:pt x="0" y="1294662"/>
                </a:lnTo>
                <a:close/>
              </a:path>
            </a:pathLst>
          </a:custGeom>
          <a:solidFill>
            <a:schemeClr val="bg2"/>
          </a:solidFill>
          <a:ln w="7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CA4716D-E2F1-40FA-85B2-6502257D5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4699072"/>
            <a:ext cx="1091140" cy="2024010"/>
          </a:xfrm>
          <a:custGeom>
            <a:avLst/>
            <a:gdLst>
              <a:gd name="connsiteX0" fmla="*/ 79131 w 1091140"/>
              <a:gd name="connsiteY0" fmla="*/ 0 h 2024010"/>
              <a:gd name="connsiteX1" fmla="*/ 1091140 w 1091140"/>
              <a:gd name="connsiteY1" fmla="*/ 1012006 h 2024010"/>
              <a:gd name="connsiteX2" fmla="*/ 79131 w 1091140"/>
              <a:gd name="connsiteY2" fmla="*/ 2024010 h 2024010"/>
              <a:gd name="connsiteX3" fmla="*/ 0 w 1091140"/>
              <a:gd name="connsiteY3" fmla="*/ 2020015 h 2024010"/>
              <a:gd name="connsiteX4" fmla="*/ 0 w 1091140"/>
              <a:gd name="connsiteY4" fmla="*/ 1491778 h 2024010"/>
              <a:gd name="connsiteX5" fmla="*/ 79131 w 1091140"/>
              <a:gd name="connsiteY5" fmla="*/ 1499754 h 2024010"/>
              <a:gd name="connsiteX6" fmla="*/ 566762 w 1091140"/>
              <a:gd name="connsiteY6" fmla="*/ 1012125 h 2024010"/>
              <a:gd name="connsiteX7" fmla="*/ 79131 w 1091140"/>
              <a:gd name="connsiteY7" fmla="*/ 524497 h 2024010"/>
              <a:gd name="connsiteX8" fmla="*/ 0 w 1091140"/>
              <a:gd name="connsiteY8" fmla="*/ 532473 h 2024010"/>
              <a:gd name="connsiteX9" fmla="*/ 0 w 1091140"/>
              <a:gd name="connsiteY9" fmla="*/ 3996 h 2024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1140" h="2024010">
                <a:moveTo>
                  <a:pt x="79131" y="0"/>
                </a:moveTo>
                <a:cubicBezTo>
                  <a:pt x="638082" y="0"/>
                  <a:pt x="1091140" y="453057"/>
                  <a:pt x="1091140" y="1012006"/>
                </a:cubicBezTo>
                <a:cubicBezTo>
                  <a:pt x="1091140" y="1570953"/>
                  <a:pt x="638082" y="2024010"/>
                  <a:pt x="79131" y="2024010"/>
                </a:cubicBezTo>
                <a:lnTo>
                  <a:pt x="0" y="2020015"/>
                </a:lnTo>
                <a:lnTo>
                  <a:pt x="0" y="1491778"/>
                </a:lnTo>
                <a:lnTo>
                  <a:pt x="79131" y="1499754"/>
                </a:lnTo>
                <a:cubicBezTo>
                  <a:pt x="348451" y="1499754"/>
                  <a:pt x="566762" y="1281446"/>
                  <a:pt x="566762" y="1012125"/>
                </a:cubicBezTo>
                <a:cubicBezTo>
                  <a:pt x="566762" y="742805"/>
                  <a:pt x="348451" y="524497"/>
                  <a:pt x="79131" y="524497"/>
                </a:cubicBezTo>
                <a:lnTo>
                  <a:pt x="0" y="532473"/>
                </a:lnTo>
                <a:lnTo>
                  <a:pt x="0" y="3996"/>
                </a:lnTo>
                <a:close/>
              </a:path>
            </a:pathLst>
          </a:custGeom>
          <a:solidFill>
            <a:schemeClr val="bg2"/>
          </a:solidFill>
          <a:ln w="7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799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92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2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17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37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4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3FAB598E-E18B-4A74-B9CF-E3E481A8F71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324461FC-F21F-463E-8CA8-C1A9437FE82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6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51DA1293-A247-408D-A505-742D5FBC7EF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C4DFA6D7-2E71-44BE-9E03-C06655868AD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10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50453-63BD-8FFE-F2DB-18637F4E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7C98A-C2F0-8AE2-BE62-2B4EF0E9B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2728-D088-CBF0-792D-46AC3EE3F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September 29,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E95DB-51BC-71D1-8A60-A2D4DEFD1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CCE31-A7C5-BF7D-6DED-555635127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8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diagramLayout" Target="../diagrams/layout2.xml"/><Relationship Id="rId7" Type="http://schemas.openxmlformats.org/officeDocument/2006/relationships/customXml" Target="../ink/ink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diagramLayout" Target="../diagrams/layout3.xml"/><Relationship Id="rId7" Type="http://schemas.openxmlformats.org/officeDocument/2006/relationships/customXml" Target="../ink/ink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3.12712.pdf" TargetMode="External"/><Relationship Id="rId2" Type="http://schemas.openxmlformats.org/officeDocument/2006/relationships/hyperlink" Target="https://voicesinai.com/episode/episode-96-a-conversation-with-gary-marcus/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109EA00-FE37-4122-A40E-DAE9F337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EABF9F-2B00-4A80-AE97-8984FA0B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741714"/>
            <a:ext cx="6138237" cy="383903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 Very Short Course on </a:t>
            </a:r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3200" dirty="0">
                <a:solidFill>
                  <a:srgbClr val="0070C0"/>
                </a:solidFill>
              </a:rPr>
              <a:t>Large Language Models</a:t>
            </a:r>
            <a:br>
              <a:rPr lang="en-US" sz="3200" dirty="0">
                <a:solidFill>
                  <a:srgbClr val="0070C0"/>
                </a:solidFill>
              </a:rPr>
            </a:br>
            <a:br>
              <a:rPr lang="en-US" sz="3200" dirty="0">
                <a:solidFill>
                  <a:srgbClr val="0070C0"/>
                </a:solidFill>
              </a:rPr>
            </a:br>
            <a:r>
              <a:rPr lang="en-US" sz="2000" i="0" dirty="0"/>
              <a:t>30</a:t>
            </a:r>
            <a:r>
              <a:rPr lang="en-US" sz="2000" i="0" baseline="30000" dirty="0"/>
              <a:t>th</a:t>
            </a:r>
            <a:r>
              <a:rPr lang="en-US" sz="2000" i="0" dirty="0"/>
              <a:t> September &amp; 8</a:t>
            </a:r>
            <a:r>
              <a:rPr lang="en-US" sz="2000" i="0" baseline="30000" dirty="0"/>
              <a:t>th</a:t>
            </a:r>
            <a:r>
              <a:rPr lang="en-US" sz="2000" i="0" dirty="0"/>
              <a:t> October 2023 </a:t>
            </a:r>
            <a:br>
              <a:rPr lang="en-US" sz="2000" i="0" dirty="0"/>
            </a:br>
            <a:r>
              <a:rPr lang="en-US" sz="2000" i="0" dirty="0"/>
              <a:t>KIAC, IISc</a:t>
            </a:r>
            <a:endParaRPr lang="en-US" sz="4400" i="0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9CA4B30D-734C-485B-9ACD-5B15C38FB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643466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F89DA2-BD54-4F49-9F0A-3173F355C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48320" y="2289633"/>
            <a:ext cx="0" cy="274320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1F251-057E-4245-9B37-63372C61B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1972624"/>
            <a:ext cx="4182530" cy="38390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Monojit Choudhury, Kumar Tanmay, Aditi Khandelwal, Utkarsh Agarwal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Turing</a:t>
            </a:r>
          </a:p>
        </p:txBody>
      </p:sp>
    </p:spTree>
    <p:extLst>
      <p:ext uri="{BB962C8B-B14F-4D97-AF65-F5344CB8AC3E}">
        <p14:creationId xmlns:p14="http://schemas.microsoft.com/office/powerpoint/2010/main" val="256449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8903-F2DA-49CE-872B-31D5FB9C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saw a monkey with </a:t>
            </a:r>
            <a:r>
              <a:rPr lang="en-US"/>
              <a:t>a banana.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4A4E7470-01F7-44F2-A5BE-8EDCB7D96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74"/>
          <a:stretch/>
        </p:blipFill>
        <p:spPr bwMode="auto">
          <a:xfrm rot="20883746">
            <a:off x="5093300" y="3325776"/>
            <a:ext cx="253323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5B18912A-1C52-4AD2-B3A3-E5B20EF3E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695" y="2845873"/>
            <a:ext cx="1378937" cy="149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775CA343-F50B-44B0-9535-CD9E215F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191" y="700027"/>
            <a:ext cx="2371469" cy="164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7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8903-F2DA-49CE-872B-31D5FB9C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saw a monkey with </a:t>
            </a:r>
            <a:r>
              <a:rPr lang="en-US"/>
              <a:t>a banana.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775CA343-F50B-44B0-9535-CD9E215F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18" y="3429000"/>
            <a:ext cx="2371469" cy="164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AFF54CD2-38AC-443F-A40B-90197E88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107" y="822037"/>
            <a:ext cx="1960339" cy="359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947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8903-F2DA-49CE-872B-31D5FB9C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saw a monkey with </a:t>
            </a:r>
            <a:r>
              <a:rPr lang="en-US"/>
              <a:t>a banana.</a:t>
            </a: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0EA0539-4685-4410-82A4-D30DACC6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486" y="261908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F9526D99-8019-465B-9720-FB618BF29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986" y="3592946"/>
            <a:ext cx="1790484" cy="179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97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8903-F2DA-49CE-872B-31D5FB9C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saw a monkey with </a:t>
            </a:r>
            <a:r>
              <a:rPr lang="en-US"/>
              <a:t>a banana.</a:t>
            </a: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0EA0539-4685-4410-82A4-D30DACC6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486" y="261908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45687F33-EB9D-46B0-9AD5-76EDDEEC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7622">
            <a:off x="7618554" y="3018664"/>
            <a:ext cx="1099150" cy="118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B38A47EE-1C58-48C0-AD01-ED876118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986" y="4261679"/>
            <a:ext cx="1808411" cy="12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10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643D17-A9D5-41F9-8881-D7B68BC6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“I made her duck.”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705E90-505D-430D-8B27-AB5F3F14A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How many meanings can you think of this sentence?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16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E532BDF-26FE-45A4-8718-E87D9B062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E70135-50A1-42D0-AB31-8F321868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4101"/>
            <a:ext cx="7520273" cy="1232750"/>
          </a:xfrm>
        </p:spPr>
        <p:txBody>
          <a:bodyPr anchor="b">
            <a:normAutofit/>
          </a:bodyPr>
          <a:lstStyle/>
          <a:p>
            <a:pPr algn="l"/>
            <a:r>
              <a:rPr lang="en-US" sz="2800" i="0" dirty="0">
                <a:solidFill>
                  <a:srgbClr val="FFFFFF"/>
                </a:solidFill>
              </a:rPr>
              <a:t>Components of Language Understanding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E7186C6-E9F2-4690-AC92-F449B3768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83E161-1EC9-4CE6-9CEC-3CF8E315C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CA2ABC-48E5-4918-9C9D-DB894DF9F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300520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5704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48E54-410F-4F54-A32D-EB8C62F7B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language is defined by its usage, by the users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D8554D5-21CC-44AA-870D-28EF457D0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2" b="12253"/>
          <a:stretch/>
        </p:blipFill>
        <p:spPr>
          <a:xfrm>
            <a:off x="5998234" y="402082"/>
            <a:ext cx="4767532" cy="61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7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Picture 2">
            <a:extLst>
              <a:ext uri="{FF2B5EF4-FFF2-40B4-BE49-F238E27FC236}">
                <a16:creationId xmlns:a16="http://schemas.microsoft.com/office/drawing/2014/main" id="{5C11F57B-E887-4980-A4FD-02BEF05D5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7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07B8F8-7080-42B3-9006-2736A9E88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861822"/>
            <a:ext cx="4223910" cy="1424178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/>
              <a:t>The Curse of Wittgenstein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20D16-06CA-4525-BF15-68F7193B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5" y="3089654"/>
            <a:ext cx="4356182" cy="3207258"/>
          </a:xfrm>
        </p:spPr>
        <p:txBody>
          <a:bodyPr anchor="t">
            <a:normAutofit lnSpcReduction="10000"/>
          </a:bodyPr>
          <a:lstStyle/>
          <a:p>
            <a:pPr marL="0" indent="0" algn="r">
              <a:buNone/>
            </a:pPr>
            <a:r>
              <a:rPr lang="en-US" sz="2400" dirty="0">
                <a:latin typeface="Work Sans"/>
              </a:rPr>
              <a:t>L</a:t>
            </a:r>
            <a:r>
              <a:rPr lang="en-US" sz="2400" i="0" u="none" strike="noStrike" dirty="0">
                <a:effectLst/>
                <a:latin typeface="Work Sans"/>
              </a:rPr>
              <a:t>anguage and games use rules. </a:t>
            </a:r>
          </a:p>
          <a:p>
            <a:pPr marL="0" indent="0" algn="r">
              <a:buNone/>
            </a:pPr>
            <a:r>
              <a:rPr lang="en-US" sz="2400" i="0" u="none" strike="noStrike" dirty="0">
                <a:effectLst/>
                <a:latin typeface="Work Sans"/>
              </a:rPr>
              <a:t>But there are more than one language-game </a:t>
            </a:r>
            <a:r>
              <a:rPr lang="en-US" sz="2400" dirty="0">
                <a:latin typeface="Work Sans"/>
              </a:rPr>
              <a:t>at</a:t>
            </a:r>
            <a:r>
              <a:rPr lang="en-US" sz="2400" i="0" u="none" strike="noStrike" dirty="0">
                <a:effectLst/>
                <a:latin typeface="Work Sans"/>
              </a:rPr>
              <a:t> play.</a:t>
            </a:r>
          </a:p>
          <a:p>
            <a:pPr marL="0" indent="0" algn="r">
              <a:buNone/>
            </a:pPr>
            <a:r>
              <a:rPr lang="en-US" sz="2400" i="0" u="none" strike="noStrike" dirty="0">
                <a:effectLst/>
                <a:latin typeface="Work Sans"/>
              </a:rPr>
              <a:t> Therefore, although we speak the same language, we cannot always use that as the basis for us coming to the same conclusion.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5159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2BF0D-0793-4640-8397-A566D009E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5" t="43438" r="38652" b="19832"/>
          <a:stretch/>
        </p:blipFill>
        <p:spPr>
          <a:xfrm>
            <a:off x="191565" y="3429000"/>
            <a:ext cx="5782753" cy="30665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715D2-C963-4A67-9FBA-D00C512B0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584" y="1069675"/>
            <a:ext cx="5129784" cy="5290924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i="0" u="none" strike="noStrike" dirty="0">
                <a:effectLst/>
                <a:latin typeface="graphik"/>
              </a:rPr>
              <a:t>Bob</a:t>
            </a:r>
            <a:r>
              <a:rPr lang="en-US" sz="2000" b="0" i="0" u="none" strike="noStrike" dirty="0">
                <a:effectLst/>
                <a:latin typeface="graphik"/>
              </a:rPr>
              <a:t>: i can i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everything else . . . . . . . . . . . . . .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Alice</a:t>
            </a:r>
            <a:r>
              <a:rPr lang="en-US" sz="2000" b="0" i="0" u="none" strike="noStrike" dirty="0">
                <a:effectLst/>
                <a:latin typeface="graphik"/>
              </a:rPr>
              <a:t>: balls have zero to me to me to me to me to me to me to me to me to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Bob</a:t>
            </a:r>
            <a:r>
              <a:rPr lang="en-US" sz="2000" b="0" i="0" u="none" strike="noStrike" dirty="0">
                <a:effectLst/>
                <a:latin typeface="graphik"/>
              </a:rPr>
              <a:t>: you i everything else . . . . . . . . . . . . . .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Alice</a:t>
            </a:r>
            <a:r>
              <a:rPr lang="en-US" sz="2000" b="0" i="0" u="none" strike="noStrike" dirty="0">
                <a:effectLst/>
                <a:latin typeface="graphik"/>
              </a:rPr>
              <a:t>: balls have a ball to me to me to me to me to me to me to me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Bob</a:t>
            </a:r>
            <a:r>
              <a:rPr lang="en-US" sz="2000" b="0" i="0" u="none" strike="noStrike" dirty="0">
                <a:effectLst/>
                <a:latin typeface="graphik"/>
              </a:rPr>
              <a:t>: i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can i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everything else . . . . . . . . . . . . . .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Alice</a:t>
            </a:r>
            <a:r>
              <a:rPr lang="en-US" sz="2000" b="0" i="0" u="none" strike="noStrike" dirty="0">
                <a:effectLst/>
                <a:latin typeface="graphik"/>
              </a:rPr>
              <a:t>: balls have a ball to me to me to me to me to me to me to me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Bob</a:t>
            </a:r>
            <a:r>
              <a:rPr lang="en-US" sz="2000" b="0" i="0" u="none" strike="noStrike" dirty="0">
                <a:effectLst/>
                <a:latin typeface="graphik"/>
              </a:rPr>
              <a:t>: i . . . . . . . . . . . . . . . . . . .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Alice</a:t>
            </a:r>
            <a:r>
              <a:rPr lang="en-US" sz="2000" b="0" i="0" u="none" strike="noStrike" dirty="0">
                <a:effectLst/>
                <a:latin typeface="graphik"/>
              </a:rPr>
              <a:t>: balls have zero to me to me to me to me to me to me to me to me to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Bob</a:t>
            </a:r>
            <a:r>
              <a:rPr lang="en-US" sz="2000" b="0" i="0" u="none" strike="noStrike" dirty="0">
                <a:effectLst/>
                <a:latin typeface="graphik"/>
              </a:rPr>
              <a:t>: you i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everything else . . . . . . . . . . . . . .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Alice</a:t>
            </a:r>
            <a:r>
              <a:rPr lang="en-US" sz="2000" b="0" i="0" u="none" strike="noStrike" dirty="0">
                <a:effectLst/>
                <a:latin typeface="graphik"/>
              </a:rPr>
              <a:t>: balls have 0 to me to me to me to me to me to me to me to me to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Bob</a:t>
            </a:r>
            <a:r>
              <a:rPr lang="en-US" sz="2000" b="0" i="0" u="none" strike="noStrike" dirty="0">
                <a:effectLst/>
                <a:latin typeface="graphik"/>
              </a:rPr>
              <a:t>: you i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</a:t>
            </a:r>
            <a:r>
              <a:rPr lang="en-US" sz="2000" b="0" i="0" u="none" strike="noStrike" dirty="0" err="1">
                <a:effectLst/>
                <a:latin typeface="graphik"/>
              </a:rPr>
              <a:t>i</a:t>
            </a:r>
            <a:r>
              <a:rPr lang="en-US" sz="2000" b="0" i="0" u="none" strike="noStrike" dirty="0">
                <a:effectLst/>
                <a:latin typeface="graphik"/>
              </a:rPr>
              <a:t> everything else . . . . . . . . . . . . . .</a:t>
            </a:r>
          </a:p>
          <a:p>
            <a:r>
              <a:rPr lang="en-US" sz="2000" b="1" i="0" u="none" strike="noStrike" dirty="0">
                <a:effectLst/>
                <a:latin typeface="graphik"/>
              </a:rPr>
              <a:t>Alice</a:t>
            </a:r>
            <a:r>
              <a:rPr lang="en-US" sz="2000" b="0" i="0" u="none" strike="noStrike" dirty="0">
                <a:effectLst/>
                <a:latin typeface="graphik"/>
              </a:rPr>
              <a:t>: balls have zero to me to me to me to me to me to me to me to me to</a:t>
            </a:r>
          </a:p>
          <a:p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9A797-4234-46D9-B6F7-4216430AB23D}"/>
              </a:ext>
            </a:extLst>
          </p:cNvPr>
          <p:cNvSpPr txBox="1"/>
          <p:nvPr/>
        </p:nvSpPr>
        <p:spPr>
          <a:xfrm>
            <a:off x="500332" y="408317"/>
            <a:ext cx="49860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i="1" dirty="0">
                <a:solidFill>
                  <a:schemeClr val="bg1"/>
                </a:solidFill>
                <a:latin typeface="Century Schoolbook" panose="02040604050505020304" pitchFamily="18" charset="0"/>
              </a:rPr>
              <a:t>The Curse in Action</a:t>
            </a:r>
          </a:p>
        </p:txBody>
      </p:sp>
    </p:spTree>
    <p:extLst>
      <p:ext uri="{BB962C8B-B14F-4D97-AF65-F5344CB8AC3E}">
        <p14:creationId xmlns:p14="http://schemas.microsoft.com/office/powerpoint/2010/main" val="1250191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988428"/>
            <a:ext cx="12192000" cy="30956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2800350"/>
            <a:ext cx="3833906" cy="223557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Language Understanding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33900" y="1988428"/>
            <a:ext cx="4033931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  <a:sym typeface="Symbol" panose="05050102010706020507" pitchFamily="18" charset="2"/>
              </a:rPr>
              <a:t>	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  <a:sym typeface="Symbol" panose="05050102010706020507" pitchFamily="18" charset="2"/>
              </a:rPr>
              <a:t> </a:t>
            </a:r>
            <a:b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  <a:sym typeface="Symbol" panose="05050102010706020507" pitchFamily="18" charset="2"/>
              </a:rPr>
            </a:b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Artificial General Intelligence</a:t>
            </a:r>
            <a:b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</a:b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24825" y="2980663"/>
            <a:ext cx="3833906" cy="790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  <a:sym typeface="Symbol" panose="05050102010706020507" pitchFamily="18" charset="2"/>
              </a:rPr>
              <a:t>AI-complete</a:t>
            </a: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j-ea"/>
                <a:cs typeface="+mj-cs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050844" y="2940241"/>
            <a:ext cx="1474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sym typeface="Symbol" panose="05050102010706020507" pitchFamily="18" charset="2"/>
              </a:rPr>
              <a:t>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1785" y="2980663"/>
            <a:ext cx="14749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sym typeface="Symbol" panose="05050102010706020507" pitchFamily="18" charset="2"/>
              </a:rPr>
              <a:t>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21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5206E-5E38-63FA-7731-219E21851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78" r="55926" b="6928"/>
          <a:stretch/>
        </p:blipFill>
        <p:spPr>
          <a:xfrm>
            <a:off x="-69477" y="0"/>
            <a:ext cx="5597712" cy="6891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691F2-DDC2-BCEF-2B08-7C8395DEB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46" r="13980" b="25316"/>
          <a:stretch/>
        </p:blipFill>
        <p:spPr>
          <a:xfrm>
            <a:off x="5528234" y="0"/>
            <a:ext cx="6663765" cy="317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588DF-BFDD-9574-17AE-2E31A9AB4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82" r="6776" b="36082"/>
          <a:stretch/>
        </p:blipFill>
        <p:spPr>
          <a:xfrm>
            <a:off x="4481276" y="4087907"/>
            <a:ext cx="7710724" cy="27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0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55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0FE1B-96B2-22E2-CBC7-312E8D5D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GPT-4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2FD9F-EEF7-FCD4-DF62-A10F27F3C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66" t="18023" r="21903" b="18528"/>
          <a:stretch/>
        </p:blipFill>
        <p:spPr>
          <a:xfrm>
            <a:off x="3929144" y="643233"/>
            <a:ext cx="8427716" cy="596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5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9C05-A8AE-4583-90F5-5F173C6B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BD76-D6F9-4781-850C-1E152C89D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3AD24-CB7F-4609-8D26-366A5341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7" t="25744" r="14948" b="20755"/>
          <a:stretch/>
        </p:blipFill>
        <p:spPr>
          <a:xfrm>
            <a:off x="494582" y="449747"/>
            <a:ext cx="11119490" cy="5603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4119D-4429-413A-865F-909E9F5508EE}"/>
              </a:ext>
            </a:extLst>
          </p:cNvPr>
          <p:cNvSpPr txBox="1"/>
          <p:nvPr/>
        </p:nvSpPr>
        <p:spPr>
          <a:xfrm>
            <a:off x="8462555" y="6172726"/>
            <a:ext cx="315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Image courtesy: Chris Potts</a:t>
            </a:r>
          </a:p>
        </p:txBody>
      </p:sp>
    </p:spTree>
    <p:extLst>
      <p:ext uri="{BB962C8B-B14F-4D97-AF65-F5344CB8AC3E}">
        <p14:creationId xmlns:p14="http://schemas.microsoft.com/office/powerpoint/2010/main" val="3210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85468" y="0"/>
            <a:ext cx="7206532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3266" y="154896"/>
            <a:ext cx="6824870" cy="620287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1950s – 1980s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 based systems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Linguists ruled the world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1990s – 2000s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statistical learning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Linguistic insights with some data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i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2000s – 2010s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Large scale supervised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and semi-supervised learning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 data with some linguistic insight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i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2010s - 2020  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Deep learning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2020s - 	   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Multilingual, Multimodal LLM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    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Emergent behaviors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 brief history of NLP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2414587"/>
            <a:ext cx="1581150" cy="2124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550" y="4435845"/>
            <a:ext cx="140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5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Linguistic insight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50322" y="4489690"/>
            <a:ext cx="1409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E28B55">
                    <a:lumMod val="5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1745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212883E-84C3-42AD-B34A-4D249825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85C34-51DD-4C09-AD62-667B5A92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618" y="663373"/>
            <a:ext cx="3684644" cy="160848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Rule-based Systems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14C581-EBE2-49FC-8C86-9D0C90C0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5" y="1010475"/>
            <a:ext cx="6915663" cy="452975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A28D78-0305-4DA2-A78C-EF9ADD366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541DBD-E5E8-476E-ABF0-9837A732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618" y="2422689"/>
            <a:ext cx="3684644" cy="37918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Predictable</a:t>
            </a:r>
          </a:p>
          <a:p>
            <a:pPr lvl="1"/>
            <a:r>
              <a:rPr lang="en-US" dirty="0"/>
              <a:t>Explainable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Deep domain and language expertise needed for every system you build</a:t>
            </a:r>
          </a:p>
          <a:p>
            <a:pPr lvl="1"/>
            <a:r>
              <a:rPr lang="en-US" dirty="0"/>
              <a:t>Number of rules might explode</a:t>
            </a:r>
          </a:p>
          <a:p>
            <a:pPr lvl="1"/>
            <a:r>
              <a:rPr lang="en-US" dirty="0"/>
              <a:t>Fails miserably when the rules do not cover a case</a:t>
            </a:r>
          </a:p>
          <a:p>
            <a:pPr lvl="1"/>
            <a:r>
              <a:rPr lang="en-US" dirty="0"/>
              <a:t>Not adaptable; doesn’t learn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C5B7347-E281-4E2C-A95E-6A4A2631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489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AI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836751"/>
            <a:ext cx="1642607" cy="2456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8045" y="1836747"/>
            <a:ext cx="2488758" cy="24569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or Learning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231296" y="1836747"/>
            <a:ext cx="2135341" cy="245695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System or Model</a:t>
            </a:r>
          </a:p>
        </p:txBody>
      </p:sp>
      <p:sp>
        <p:nvSpPr>
          <p:cNvPr id="7" name="Pentagon 6"/>
          <p:cNvSpPr/>
          <p:nvPr/>
        </p:nvSpPr>
        <p:spPr>
          <a:xfrm>
            <a:off x="2869758" y="2756453"/>
            <a:ext cx="661283" cy="485030"/>
          </a:xfrm>
          <a:prstGeom prst="homePlat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6403408" y="2809463"/>
            <a:ext cx="661283" cy="485030"/>
          </a:xfrm>
          <a:prstGeom prst="homePlat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07" y="2088935"/>
            <a:ext cx="2061293" cy="1952575"/>
          </a:xfrm>
          <a:prstGeom prst="rect">
            <a:avLst/>
          </a:prstGeom>
        </p:spPr>
      </p:pic>
      <p:sp>
        <p:nvSpPr>
          <p:cNvPr id="10" name="Left-Right Arrow 9"/>
          <p:cNvSpPr/>
          <p:nvPr/>
        </p:nvSpPr>
        <p:spPr>
          <a:xfrm>
            <a:off x="9461680" y="2809463"/>
            <a:ext cx="826936" cy="572494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Elbow Connector 11"/>
          <p:cNvCxnSpPr>
            <a:stCxn id="10" idx="5"/>
            <a:endCxn id="4" idx="2"/>
          </p:cNvCxnSpPr>
          <p:nvPr/>
        </p:nvCxnSpPr>
        <p:spPr>
          <a:xfrm rot="5400000">
            <a:off x="5239891" y="-341553"/>
            <a:ext cx="1054870" cy="8215644"/>
          </a:xfrm>
          <a:prstGeom prst="bentConnector3">
            <a:avLst>
              <a:gd name="adj1" fmla="val 212877"/>
            </a:avLst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65613" y="3956485"/>
            <a:ext cx="139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0399" y="5515598"/>
            <a:ext cx="5553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interaction generates data that feeds back into the system.</a:t>
            </a:r>
          </a:p>
        </p:txBody>
      </p:sp>
    </p:spTree>
    <p:extLst>
      <p:ext uri="{BB962C8B-B14F-4D97-AF65-F5344CB8AC3E}">
        <p14:creationId xmlns:p14="http://schemas.microsoft.com/office/powerpoint/2010/main" val="2010600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48333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67FCE-3DE9-4797-A5C2-ED246669A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847" y="1090707"/>
            <a:ext cx="3920565" cy="4676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cap="all">
                <a:solidFill>
                  <a:schemeClr val="bg1"/>
                </a:solidFill>
              </a:rPr>
              <a:t>Statistical Machine Learning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166AE79-D6CF-4D70-885C-72985F241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140" y="5345953"/>
            <a:ext cx="5528236" cy="898327"/>
          </a:xfrm>
        </p:spPr>
        <p:txBody>
          <a:bodyPr anchor="ctr">
            <a:normAutofit/>
          </a:bodyPr>
          <a:lstStyle/>
          <a:p>
            <a:r>
              <a:rPr lang="en-US" sz="3200" i="0" dirty="0"/>
              <a:t>Training Data: Parallel Corpus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98CD82-9C75-4AF0-9A7F-93480FBD67D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6245" t="13427" r="15948" b="17205"/>
          <a:stretch/>
        </p:blipFill>
        <p:spPr>
          <a:xfrm>
            <a:off x="500021" y="402566"/>
            <a:ext cx="6156280" cy="4203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3ACB6-D5D2-4B2B-8D7D-129AF45250E9}"/>
              </a:ext>
            </a:extLst>
          </p:cNvPr>
          <p:cNvSpPr txBox="1"/>
          <p:nvPr/>
        </p:nvSpPr>
        <p:spPr>
          <a:xfrm>
            <a:off x="1502203" y="4606506"/>
            <a:ext cx="52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Courtesy: International Linguistics Olympiad 2019</a:t>
            </a:r>
          </a:p>
        </p:txBody>
      </p:sp>
    </p:spTree>
    <p:extLst>
      <p:ext uri="{BB962C8B-B14F-4D97-AF65-F5344CB8AC3E}">
        <p14:creationId xmlns:p14="http://schemas.microsoft.com/office/powerpoint/2010/main" val="334834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CF9A01-C2DD-4966-B31A-D2D87CB4C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5863A-E767-429B-9990-349F9F7C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654" y="643465"/>
            <a:ext cx="5128880" cy="1628396"/>
          </a:xfrm>
        </p:spPr>
        <p:txBody>
          <a:bodyPr>
            <a:normAutofit/>
          </a:bodyPr>
          <a:lstStyle/>
          <a:p>
            <a:pPr algn="l"/>
            <a:r>
              <a:rPr lang="en-US" sz="4600"/>
              <a:t>Types of learning problems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AC6CA7B-A97D-4EE7-BEEF-3794C969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608076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23B2F7-957A-4EBE-8C7D-D9B0D057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654" y="2422688"/>
            <a:ext cx="5128880" cy="3801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Labeled Data: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Unlabeled 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7F3F28AE-09C6-438F-B1F8-6B3D763F9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5D035FD-07D2-427A-A12B-9BFB609E35CC}"/>
              </a:ext>
            </a:extLst>
          </p:cNvPr>
          <p:cNvGraphicFramePr>
            <a:graphicFrameLocks/>
          </p:cNvGraphicFramePr>
          <p:nvPr/>
        </p:nvGraphicFramePr>
        <p:xfrm>
          <a:off x="376535" y="1405753"/>
          <a:ext cx="5666584" cy="446563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53309">
                  <a:extLst>
                    <a:ext uri="{9D8B030D-6E8A-4147-A177-3AD203B41FA5}">
                      <a16:colId xmlns:a16="http://schemas.microsoft.com/office/drawing/2014/main" val="3716705341"/>
                    </a:ext>
                  </a:extLst>
                </a:gridCol>
                <a:gridCol w="2426701">
                  <a:extLst>
                    <a:ext uri="{9D8B030D-6E8A-4147-A177-3AD203B41FA5}">
                      <a16:colId xmlns:a16="http://schemas.microsoft.com/office/drawing/2014/main" val="1487129935"/>
                    </a:ext>
                  </a:extLst>
                </a:gridCol>
                <a:gridCol w="1586574">
                  <a:extLst>
                    <a:ext uri="{9D8B030D-6E8A-4147-A177-3AD203B41FA5}">
                      <a16:colId xmlns:a16="http://schemas.microsoft.com/office/drawing/2014/main" val="2199391140"/>
                    </a:ext>
                  </a:extLst>
                </a:gridCol>
              </a:tblGrid>
              <a:tr h="655740">
                <a:tc>
                  <a:txBody>
                    <a:bodyPr/>
                    <a:lstStyle/>
                    <a:p>
                      <a:r>
                        <a:rPr lang="en-US" sz="2000"/>
                        <a:t>Type</a:t>
                      </a:r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Labeled Data</a:t>
                      </a:r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Unlabeled data</a:t>
                      </a:r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524214"/>
                  </a:ext>
                </a:extLst>
              </a:tr>
              <a:tr h="385906">
                <a:tc>
                  <a:txBody>
                    <a:bodyPr/>
                    <a:lstStyle/>
                    <a:p>
                      <a:r>
                        <a:rPr lang="en-US" sz="2000"/>
                        <a:t>Supervised</a:t>
                      </a:r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787773"/>
                  </a:ext>
                </a:extLst>
              </a:tr>
              <a:tr h="655740">
                <a:tc>
                  <a:txBody>
                    <a:bodyPr/>
                    <a:lstStyle/>
                    <a:p>
                      <a:r>
                        <a:rPr lang="en-US" sz="2000"/>
                        <a:t>Unsupervised</a:t>
                      </a:r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808033"/>
                  </a:ext>
                </a:extLst>
              </a:tr>
              <a:tr h="655740">
                <a:tc>
                  <a:txBody>
                    <a:bodyPr/>
                    <a:lstStyle/>
                    <a:p>
                      <a:r>
                        <a:rPr lang="en-US" sz="2000"/>
                        <a:t>Semi-supervised</a:t>
                      </a:r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067965"/>
                  </a:ext>
                </a:extLst>
              </a:tr>
              <a:tr h="925573">
                <a:tc>
                  <a:txBody>
                    <a:bodyPr/>
                    <a:lstStyle/>
                    <a:p>
                      <a:r>
                        <a:rPr lang="en-US" sz="2000"/>
                        <a:t>Zero-shot</a:t>
                      </a:r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499024"/>
                  </a:ext>
                </a:extLst>
              </a:tr>
              <a:tr h="1060666">
                <a:tc>
                  <a:txBody>
                    <a:bodyPr/>
                    <a:lstStyle/>
                    <a:p>
                      <a:r>
                        <a:rPr lang="en-US" sz="2000"/>
                        <a:t>Few-shot</a:t>
                      </a:r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9884" marR="99884" marT="49942" marB="499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202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901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863A-E767-429B-9990-349F9F7C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654" y="643465"/>
            <a:ext cx="5128880" cy="1628396"/>
          </a:xfrm>
        </p:spPr>
        <p:txBody>
          <a:bodyPr>
            <a:normAutofit/>
          </a:bodyPr>
          <a:lstStyle/>
          <a:p>
            <a:pPr algn="l"/>
            <a:r>
              <a:rPr lang="en-US" sz="4600"/>
              <a:t>Types of learning problems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23B2F7-957A-4EBE-8C7D-D9B0D057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654" y="2422688"/>
            <a:ext cx="5128880" cy="3801533"/>
          </a:xfrm>
        </p:spPr>
        <p:txBody>
          <a:bodyPr>
            <a:normAutofit/>
          </a:bodyPr>
          <a:lstStyle/>
          <a:p>
            <a:endParaRPr lang="en-US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45D035FD-07D2-427A-A12B-9BFB609E35CC}"/>
              </a:ext>
            </a:extLst>
          </p:cNvPr>
          <p:cNvGraphicFramePr>
            <a:graphicFrameLocks/>
          </p:cNvGraphicFramePr>
          <p:nvPr/>
        </p:nvGraphicFramePr>
        <p:xfrm>
          <a:off x="376535" y="1405753"/>
          <a:ext cx="5666584" cy="45193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53309">
                  <a:extLst>
                    <a:ext uri="{9D8B030D-6E8A-4147-A177-3AD203B41FA5}">
                      <a16:colId xmlns:a16="http://schemas.microsoft.com/office/drawing/2014/main" val="3716705341"/>
                    </a:ext>
                  </a:extLst>
                </a:gridCol>
                <a:gridCol w="2623127">
                  <a:extLst>
                    <a:ext uri="{9D8B030D-6E8A-4147-A177-3AD203B41FA5}">
                      <a16:colId xmlns:a16="http://schemas.microsoft.com/office/drawing/2014/main" val="1487129935"/>
                    </a:ext>
                  </a:extLst>
                </a:gridCol>
                <a:gridCol w="1390148">
                  <a:extLst>
                    <a:ext uri="{9D8B030D-6E8A-4147-A177-3AD203B41FA5}">
                      <a16:colId xmlns:a16="http://schemas.microsoft.com/office/drawing/2014/main" val="2199391140"/>
                    </a:ext>
                  </a:extLst>
                </a:gridCol>
              </a:tblGrid>
              <a:tr h="655740">
                <a:tc>
                  <a:txBody>
                    <a:bodyPr/>
                    <a:lstStyle/>
                    <a:p>
                      <a:r>
                        <a:rPr lang="en-US" sz="2000"/>
                        <a:t>Type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Labeled Data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Unlabeled data</a:t>
                      </a:r>
                    </a:p>
                  </a:txBody>
                  <a:tcPr marL="99884" marR="99884" marT="49942" marB="49942"/>
                </a:tc>
                <a:extLst>
                  <a:ext uri="{0D108BD9-81ED-4DB2-BD59-A6C34878D82A}">
                    <a16:rowId xmlns:a16="http://schemas.microsoft.com/office/drawing/2014/main" val="4294524214"/>
                  </a:ext>
                </a:extLst>
              </a:tr>
              <a:tr h="385906">
                <a:tc>
                  <a:txBody>
                    <a:bodyPr/>
                    <a:lstStyle/>
                    <a:p>
                      <a:r>
                        <a:rPr lang="en-US" sz="2000"/>
                        <a:t>Supervised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Task specific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NA</a:t>
                      </a:r>
                    </a:p>
                  </a:txBody>
                  <a:tcPr marL="99884" marR="99884" marT="49942" marB="49942"/>
                </a:tc>
                <a:extLst>
                  <a:ext uri="{0D108BD9-81ED-4DB2-BD59-A6C34878D82A}">
                    <a16:rowId xmlns:a16="http://schemas.microsoft.com/office/drawing/2014/main" val="2419787773"/>
                  </a:ext>
                </a:extLst>
              </a:tr>
              <a:tr h="655740">
                <a:tc>
                  <a:txBody>
                    <a:bodyPr/>
                    <a:lstStyle/>
                    <a:p>
                      <a:r>
                        <a:rPr lang="en-US" sz="2000"/>
                        <a:t>Unsupervised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NA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Task non-specific</a:t>
                      </a:r>
                    </a:p>
                  </a:txBody>
                  <a:tcPr marL="99884" marR="99884" marT="49942" marB="49942"/>
                </a:tc>
                <a:extLst>
                  <a:ext uri="{0D108BD9-81ED-4DB2-BD59-A6C34878D82A}">
                    <a16:rowId xmlns:a16="http://schemas.microsoft.com/office/drawing/2014/main" val="3278808033"/>
                  </a:ext>
                </a:extLst>
              </a:tr>
              <a:tr h="655740">
                <a:tc>
                  <a:txBody>
                    <a:bodyPr/>
                    <a:lstStyle/>
                    <a:p>
                      <a:r>
                        <a:rPr lang="en-US" sz="2000"/>
                        <a:t>Semi-supervised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Task specific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Task non-specific</a:t>
                      </a:r>
                    </a:p>
                  </a:txBody>
                  <a:tcPr marL="99884" marR="99884" marT="49942" marB="49942"/>
                </a:tc>
                <a:extLst>
                  <a:ext uri="{0D108BD9-81ED-4DB2-BD59-A6C34878D82A}">
                    <a16:rowId xmlns:a16="http://schemas.microsoft.com/office/drawing/2014/main" val="3701067965"/>
                  </a:ext>
                </a:extLst>
              </a:tr>
              <a:tr h="925573">
                <a:tc>
                  <a:txBody>
                    <a:bodyPr/>
                    <a:lstStyle/>
                    <a:p>
                      <a:r>
                        <a:rPr lang="en-US" sz="2000"/>
                        <a:t>Zero-shot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For other task(s)/ languages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Task non-specific</a:t>
                      </a:r>
                    </a:p>
                  </a:txBody>
                  <a:tcPr marL="99884" marR="99884" marT="49942" marB="49942"/>
                </a:tc>
                <a:extLst>
                  <a:ext uri="{0D108BD9-81ED-4DB2-BD59-A6C34878D82A}">
                    <a16:rowId xmlns:a16="http://schemas.microsoft.com/office/drawing/2014/main" val="846499024"/>
                  </a:ext>
                </a:extLst>
              </a:tr>
              <a:tr h="1060666">
                <a:tc>
                  <a:txBody>
                    <a:bodyPr/>
                    <a:lstStyle/>
                    <a:p>
                      <a:r>
                        <a:rPr lang="en-US" sz="2000"/>
                        <a:t>Few-shot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For other task(s)/ languages; a few task-specific examples</a:t>
                      </a:r>
                    </a:p>
                  </a:txBody>
                  <a:tcPr marL="99884" marR="99884" marT="49942" marB="4994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Task non-specific</a:t>
                      </a:r>
                    </a:p>
                  </a:txBody>
                  <a:tcPr marL="99884" marR="99884" marT="49942" marB="49942"/>
                </a:tc>
                <a:extLst>
                  <a:ext uri="{0D108BD9-81ED-4DB2-BD59-A6C34878D82A}">
                    <a16:rowId xmlns:a16="http://schemas.microsoft.com/office/drawing/2014/main" val="3931202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574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E6AE5F-FB0C-4234-A702-D515DB12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Learning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Techniques</a:t>
            </a: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935B286E-45E3-4600-8D9E-CEE9B4FD7CC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8E35DA-F288-4604-A600-B016D744161C}"/>
                  </a:ext>
                </a:extLst>
              </p14:cNvPr>
              <p14:cNvContentPartPr/>
              <p14:nvPr/>
            </p14:nvContentPartPr>
            <p14:xfrm>
              <a:off x="10605600" y="6046200"/>
              <a:ext cx="20880" cy="2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8E35DA-F288-4604-A600-B016D74416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96240" y="6036840"/>
                <a:ext cx="396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346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4179-7007-A18C-95AD-6795FEB7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Classical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4263D-7846-0336-6DDC-1C6812717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3609974"/>
            <a:ext cx="6248398" cy="2614247"/>
          </a:xfrm>
        </p:spPr>
        <p:txBody>
          <a:bodyPr/>
          <a:lstStyle/>
          <a:p>
            <a:r>
              <a:rPr lang="en-US" dirty="0"/>
              <a:t>Defining features</a:t>
            </a:r>
          </a:p>
          <a:p>
            <a:r>
              <a:rPr lang="en-US" dirty="0"/>
              <a:t>Marginal returns and performance saturation</a:t>
            </a:r>
          </a:p>
          <a:p>
            <a:r>
              <a:rPr lang="en-US" dirty="0"/>
              <a:t>Different models for different tasks</a:t>
            </a:r>
          </a:p>
        </p:txBody>
      </p:sp>
    </p:spTree>
    <p:extLst>
      <p:ext uri="{BB962C8B-B14F-4D97-AF65-F5344CB8AC3E}">
        <p14:creationId xmlns:p14="http://schemas.microsoft.com/office/powerpoint/2010/main" val="12724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77F2-A2E6-DEC1-532C-4023C65E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learn about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EA372-23E5-29CD-959A-5640878DF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LLMs? </a:t>
            </a:r>
            <a:r>
              <a:rPr lang="en-US" dirty="0">
                <a:sym typeface="Webdings" panose="05030102010509060703" pitchFamily="18" charset="2"/>
              </a:rPr>
              <a:t></a:t>
            </a:r>
            <a:endParaRPr lang="en-US" dirty="0"/>
          </a:p>
          <a:p>
            <a:r>
              <a:rPr lang="en-US" dirty="0"/>
              <a:t>Why there’s so much hype about them? </a:t>
            </a:r>
            <a:r>
              <a:rPr lang="en-US" dirty="0">
                <a:sym typeface="Webdings" panose="05030102010509060703" pitchFamily="18" charset="2"/>
              </a:rPr>
              <a:t></a:t>
            </a:r>
            <a:endParaRPr lang="en-US" dirty="0"/>
          </a:p>
          <a:p>
            <a:r>
              <a:rPr lang="en-US" dirty="0"/>
              <a:t>How do they work? </a:t>
            </a:r>
            <a:r>
              <a:rPr lang="en-US" dirty="0">
                <a:sym typeface="Webdings" panose="05030102010509060703" pitchFamily="18" charset="2"/>
              </a:rPr>
              <a:t></a:t>
            </a:r>
            <a:endParaRPr lang="en-US" dirty="0"/>
          </a:p>
          <a:p>
            <a:r>
              <a:rPr lang="en-US" dirty="0"/>
              <a:t>What are the different kinds of LLMs? </a:t>
            </a:r>
            <a:r>
              <a:rPr lang="en-US" dirty="0">
                <a:sym typeface="Webdings" panose="05030102010509060703" pitchFamily="18" charset="2"/>
              </a:rPr>
              <a:t></a:t>
            </a:r>
            <a:endParaRPr lang="en-US" dirty="0"/>
          </a:p>
          <a:p>
            <a:r>
              <a:rPr lang="en-US" dirty="0"/>
              <a:t>How to use LLMs? </a:t>
            </a:r>
            <a:r>
              <a:rPr lang="en-US" dirty="0">
                <a:sym typeface="Webdings" panose="05030102010509060703" pitchFamily="18" charset="2"/>
              </a:rPr>
              <a:t></a:t>
            </a:r>
            <a:endParaRPr lang="en-US" dirty="0"/>
          </a:p>
          <a:p>
            <a:r>
              <a:rPr lang="en-US" dirty="0"/>
              <a:t>How to tame LLMs? </a:t>
            </a:r>
            <a:r>
              <a:rPr lang="en-US" dirty="0">
                <a:sym typeface="Webdings" panose="05030102010509060703" pitchFamily="18" charset="2"/>
              </a:rPr>
              <a:t></a:t>
            </a:r>
            <a:endParaRPr lang="en-US" dirty="0"/>
          </a:p>
          <a:p>
            <a:r>
              <a:rPr lang="en-US" dirty="0"/>
              <a:t>How to make LLMs? </a:t>
            </a:r>
            <a:r>
              <a:rPr lang="en-US" dirty="0">
                <a:sym typeface="Webdings" panose="05030102010509060703" pitchFamily="18" charset="2"/>
              </a:rPr>
              <a:t></a:t>
            </a:r>
            <a:endParaRPr lang="en-US" dirty="0"/>
          </a:p>
          <a:p>
            <a:r>
              <a:rPr lang="en-US" dirty="0"/>
              <a:t>When are LLMs going to take over us? </a:t>
            </a:r>
            <a:r>
              <a:rPr lang="en-US" dirty="0">
                <a:sym typeface="Webdings" panose="05030102010509060703" pitchFamily="18" charset="2"/>
              </a:rPr>
              <a:t>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48333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6E95BAF-7B85-4D33-BD5C-94336D35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FA97E-0409-4037-9489-A16DDAAC0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847" y="1090707"/>
            <a:ext cx="3920565" cy="4676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cap="all">
                <a:solidFill>
                  <a:schemeClr val="bg1"/>
                </a:solidFill>
              </a:rPr>
              <a:t>Deep Learning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25" y="1789138"/>
            <a:ext cx="5234940" cy="26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95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42CC1B8A-13FF-4EA8-BC9C-10D6F999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29CFE4A-673D-4DA5-AD7A-859289815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29184-8003-479E-A754-726DA067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48" y="1257300"/>
            <a:ext cx="3505240" cy="4254869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Benefits of Deep Learning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6C56C6-DCA0-4BFE-A3F6-E379A4E5D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6">
            <a:extLst>
              <a:ext uri="{FF2B5EF4-FFF2-40B4-BE49-F238E27FC236}">
                <a16:creationId xmlns:a16="http://schemas.microsoft.com/office/drawing/2014/main" id="{CB1DF0AB-FA94-4A16-B9FB-96037475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39374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01E4C66-56D8-4DF7-B688-8D90B3FA3D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563" y="601663"/>
          <a:ext cx="6248400" cy="5654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315DAF-0C52-4F07-A1C1-95DBFCAFEB37}"/>
                  </a:ext>
                </a:extLst>
              </p14:cNvPr>
              <p14:cNvContentPartPr/>
              <p14:nvPr/>
            </p14:nvContentPartPr>
            <p14:xfrm>
              <a:off x="8656200" y="3828960"/>
              <a:ext cx="427320" cy="2160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315DAF-0C52-4F07-A1C1-95DBFCAFEB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40360" y="3765600"/>
                <a:ext cx="458640" cy="22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27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How much DATA?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5086350" y="647700"/>
          <a:ext cx="6785112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6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6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POS Tagging</a:t>
                      </a:r>
                    </a:p>
                    <a:p>
                      <a:r>
                        <a:rPr lang="en-US" sz="2000" dirty="0"/>
                        <a:t>(#annotated</a:t>
                      </a:r>
                      <a:r>
                        <a:rPr lang="en-US" sz="2000" baseline="0" dirty="0"/>
                        <a:t> words)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Machine Translation (#parallel</a:t>
                      </a:r>
                      <a:r>
                        <a:rPr lang="en-US" sz="2000" baseline="0" dirty="0"/>
                        <a:t> sentences)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Speech</a:t>
                      </a:r>
                    </a:p>
                    <a:p>
                      <a:r>
                        <a:rPr lang="en-US" sz="2000" dirty="0"/>
                        <a:t>Recognition</a:t>
                      </a:r>
                    </a:p>
                    <a:p>
                      <a:r>
                        <a:rPr lang="en-US" sz="2000" dirty="0"/>
                        <a:t>(hours of speech)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1950s-1980s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Rule-based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000" dirty="0"/>
                        <a:t>As much as needed for linguistic analysis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1990s-2000s</a:t>
                      </a:r>
                    </a:p>
                    <a:p>
                      <a:r>
                        <a:rPr lang="en-US" sz="2000" dirty="0"/>
                        <a:t>Linguistic</a:t>
                      </a:r>
                      <a:r>
                        <a:rPr lang="en-US" sz="2000" baseline="0" dirty="0"/>
                        <a:t> insights + </a:t>
                      </a:r>
                      <a:r>
                        <a:rPr lang="en-US" sz="2000" dirty="0"/>
                        <a:t>Statistical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10k</a:t>
                      </a:r>
                      <a:r>
                        <a:rPr lang="en-US" sz="2000" baseline="0" dirty="0"/>
                        <a:t> – 100k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10k-100k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2000s</a:t>
                      </a:r>
                      <a:r>
                        <a:rPr lang="en-US" sz="2000" baseline="0" dirty="0">
                          <a:solidFill>
                            <a:srgbClr val="C00000"/>
                          </a:solidFill>
                        </a:rPr>
                        <a:t> – 2010s</a:t>
                      </a:r>
                    </a:p>
                    <a:p>
                      <a:r>
                        <a:rPr lang="en-US" sz="2000" baseline="0" dirty="0"/>
                        <a:t>Big data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100k – 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100k</a:t>
                      </a:r>
                      <a:r>
                        <a:rPr lang="en-US" sz="2000" baseline="0" dirty="0"/>
                        <a:t> – 1M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1o-1000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2010s – </a:t>
                      </a:r>
                    </a:p>
                    <a:p>
                      <a:r>
                        <a:rPr lang="en-US" sz="2000" dirty="0"/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1M</a:t>
                      </a:r>
                      <a:r>
                        <a:rPr lang="en-US" sz="2000" baseline="0" dirty="0"/>
                        <a:t> – 1B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1M</a:t>
                      </a:r>
                      <a:r>
                        <a:rPr lang="en-US" sz="2000" baseline="0" dirty="0"/>
                        <a:t> – 1B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1000</a:t>
                      </a:r>
                      <a:r>
                        <a:rPr lang="en-US" sz="2000" baseline="0" dirty="0"/>
                        <a:t> – 10k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61950" y="2333625"/>
            <a:ext cx="4152900" cy="98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Natural languages are fascinating.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Adj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    Noun      Verb    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Adj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CB64D">
                  <a:lumMod val="60000"/>
                  <a:lumOff val="4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950" y="3465697"/>
            <a:ext cx="4152900" cy="1400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Natural languages are fascinating.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DCB64D">
                  <a:lumMod val="60000"/>
                  <a:lumOff val="4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华文楷体" panose="02010600040101010101" pitchFamily="2" charset="-122"/>
                <a:cs typeface="+mn-cs"/>
              </a:rPr>
              <a:t>自然语言是迷人的。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CB64D">
                  <a:lumMod val="60000"/>
                  <a:lumOff val="40000"/>
                </a:srgbClr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r="9548"/>
          <a:stretch/>
        </p:blipFill>
        <p:spPr>
          <a:xfrm>
            <a:off x="428625" y="5019360"/>
            <a:ext cx="4086226" cy="12876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8625" y="6235756"/>
            <a:ext cx="4086225" cy="498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ral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lan-gua-ges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are  fa-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sci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B64D">
                    <a:lumMod val="60000"/>
                    <a:lumOff val="40000"/>
                  </a:srgb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-ting</a:t>
            </a:r>
          </a:p>
        </p:txBody>
      </p:sp>
    </p:spTree>
    <p:extLst>
      <p:ext uri="{BB962C8B-B14F-4D97-AF65-F5344CB8AC3E}">
        <p14:creationId xmlns:p14="http://schemas.microsoft.com/office/powerpoint/2010/main" val="1080585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7EBB-B38D-4F9D-ABBD-8143D2BA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</a:t>
            </a:r>
            <a:r>
              <a:rPr lang="en-US" sz="3200" dirty="0"/>
              <a:t>from </a:t>
            </a:r>
            <a:r>
              <a:rPr lang="en-US" sz="3200" dirty="0" err="1"/>
              <a:t>OpenAI</a:t>
            </a:r>
            <a:r>
              <a:rPr lang="en-US" sz="3200" dirty="0"/>
              <a:t>, May 2020 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D45E77F-5A5D-435D-AF19-E0861C853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0" y="2456873"/>
            <a:ext cx="5237335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D0238-1D77-4025-8FCE-EDF5276AF40C}"/>
              </a:ext>
            </a:extLst>
          </p:cNvPr>
          <p:cNvSpPr txBox="1"/>
          <p:nvPr/>
        </p:nvSpPr>
        <p:spPr>
          <a:xfrm>
            <a:off x="374073" y="6081857"/>
            <a:ext cx="4604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https://towardsdatascience.com/gpt-3-the-new-mighty-language-model-from-openai-a74ff35346fc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73B4C-1FF1-4B78-98EC-0E64520FF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9" t="8955" r="32582" b="4782"/>
          <a:stretch/>
        </p:blipFill>
        <p:spPr>
          <a:xfrm>
            <a:off x="7910945" y="281709"/>
            <a:ext cx="3708401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7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3ABB8-3589-4E05-9BE0-0F64816D0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945" y="2346036"/>
            <a:ext cx="4001655" cy="3452236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is Zero-shot Learning?</a:t>
            </a:r>
          </a:p>
          <a:p>
            <a:pPr marL="0" indent="0" algn="r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r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Learning from “zero” or no examples for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task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language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53109DE-C356-4C42-B655-332B0559A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2" y="2055092"/>
            <a:ext cx="7157495" cy="396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FB2DE02-35AB-453D-A375-5A40F5168A14}"/>
              </a:ext>
            </a:extLst>
          </p:cNvPr>
          <p:cNvSpPr txBox="1">
            <a:spLocks/>
          </p:cNvSpPr>
          <p:nvPr/>
        </p:nvSpPr>
        <p:spPr>
          <a:xfrm>
            <a:off x="768927" y="2450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GPT-3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from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OpenAI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May 2020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21A8DE-48F4-462F-92BC-ECED9C4AD12F}"/>
                  </a:ext>
                </a:extLst>
              </p14:cNvPr>
              <p14:cNvContentPartPr/>
              <p14:nvPr/>
            </p14:nvContentPartPr>
            <p14:xfrm>
              <a:off x="6614280" y="3544560"/>
              <a:ext cx="2880" cy="11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21A8DE-48F4-462F-92BC-ECED9C4AD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8440" y="3481200"/>
                <a:ext cx="3420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7803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C46C-5F73-B080-4E8B-45AFFE00F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GPT-4 and Emergent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783D1-908F-B61A-90CC-846110BA9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5782"/>
          </a:xfrm>
        </p:spPr>
        <p:txBody>
          <a:bodyPr>
            <a:normAutofit fontScale="92500" lnSpcReduction="20000"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emergence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occurs when a complex entity has properties or behaviors that its parts do not have on their own, and emerge only when they interact in a wider whole. 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[Wikip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edia]</a:t>
            </a:r>
          </a:p>
          <a:p>
            <a:endParaRPr lang="en-US" dirty="0">
              <a:solidFill>
                <a:srgbClr val="202122"/>
              </a:solidFill>
            </a:endParaRPr>
          </a:p>
          <a:p>
            <a:r>
              <a:rPr lang="en-US" dirty="0">
                <a:solidFill>
                  <a:srgbClr val="202122"/>
                </a:solidFill>
              </a:rPr>
              <a:t>Examples: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</a:rPr>
              <a:t>Life, consciousness, intelligence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</a:rPr>
              <a:t>Language, Capitalism, Democracy</a:t>
            </a:r>
          </a:p>
          <a:p>
            <a:pPr lvl="1"/>
            <a:r>
              <a:rPr lang="en-US" sz="2000" dirty="0">
                <a:solidFill>
                  <a:srgbClr val="202122"/>
                </a:solidFill>
              </a:rPr>
              <a:t>Universe, stars and galaxies</a:t>
            </a:r>
          </a:p>
          <a:p>
            <a:pPr marL="457200" lvl="1" indent="0">
              <a:buNone/>
            </a:pPr>
            <a:endParaRPr lang="en-US" sz="2000" dirty="0">
              <a:solidFill>
                <a:srgbClr val="202122"/>
              </a:solidFill>
            </a:endParaRPr>
          </a:p>
          <a:p>
            <a:r>
              <a:rPr lang="en-US" sz="2400" dirty="0">
                <a:solidFill>
                  <a:srgbClr val="202122"/>
                </a:solidFill>
              </a:rPr>
              <a:t>LLMs such as GPT-4 displays emergent properties such as arithmetic and logical reasoning, for which it was not trained specifically. </a:t>
            </a:r>
          </a:p>
          <a:p>
            <a:r>
              <a:rPr lang="en-US" sz="2400" dirty="0">
                <a:solidFill>
                  <a:srgbClr val="202122"/>
                </a:solidFill>
              </a:rPr>
              <a:t>Emergence of certain properties happen only when the model’s size is larger than a certain  threshold.</a:t>
            </a:r>
          </a:p>
          <a:p>
            <a:r>
              <a:rPr lang="en-US" sz="2400" dirty="0"/>
              <a:t>Not everybody believes that these models have emergent properties.</a:t>
            </a:r>
          </a:p>
        </p:txBody>
      </p:sp>
    </p:spTree>
    <p:extLst>
      <p:ext uri="{BB962C8B-B14F-4D97-AF65-F5344CB8AC3E}">
        <p14:creationId xmlns:p14="http://schemas.microsoft.com/office/powerpoint/2010/main" val="135685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17C08-4FF1-4088-B9B3-8EAD6D1C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Further reading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50847-16A2-4216-96D2-7691205EE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9283" y="3494783"/>
            <a:ext cx="7617283" cy="22011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Episode 96: A Conversation with Gary Marcus – Voices in AI</a:t>
            </a:r>
            <a:r>
              <a:rPr lang="en-US" sz="2400" dirty="0"/>
              <a:t> [</a:t>
            </a:r>
            <a:r>
              <a:rPr lang="en-US" sz="2400" dirty="0">
                <a:solidFill>
                  <a:schemeClr val="bg1"/>
                </a:solidFill>
              </a:rPr>
              <a:t>Gary Marcus about the nature of intelligence and achieving Artificial General Intelligence</a:t>
            </a:r>
          </a:p>
          <a:p>
            <a:pPr marL="0" indent="0">
              <a:buNone/>
            </a:pPr>
            <a:b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Bubeck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et al., 2023) Sparks of AGI. </a:t>
            </a:r>
            <a:r>
              <a:rPr lang="en-US" sz="1600" dirty="0">
                <a:hlinkClick r:id="rId3"/>
              </a:rPr>
              <a:t>2303.12712.pdf (arxiv.org)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629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DBB3E61-B674-AB78-8173-FD4F16885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249" y="739220"/>
            <a:ext cx="482702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In the hallowed halls of wisdom bright,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Where minds converge, a radiant light.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IISc, a beacon, strong and true,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Where dreams take flight, where skies are blue.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Oh, undergrads with spirits bold,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In the gardens of knowledge, your stories unfold.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Through the corridors of science and lore,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You tread with purpose, seeking more.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In labs where experiments dance and sing,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In classrooms where ideas take wing.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You're the architects of tomorrow's grace,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Crafting a future, a boundless space.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Each equation, a puzzle to solve,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Every problem, a mystery to evolve.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With every setback, a chance to rise,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To reach for the stars in limitless skies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8971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BEAEC9-AD9B-591B-45C1-F95429133C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806523"/>
              </p:ext>
            </p:extLst>
          </p:nvPr>
        </p:nvGraphicFramePr>
        <p:xfrm>
          <a:off x="2042083" y="713640"/>
          <a:ext cx="7717644" cy="5250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065">
                  <a:extLst>
                    <a:ext uri="{9D8B030D-6E8A-4147-A177-3AD203B41FA5}">
                      <a16:colId xmlns:a16="http://schemas.microsoft.com/office/drawing/2014/main" val="4009350879"/>
                    </a:ext>
                  </a:extLst>
                </a:gridCol>
                <a:gridCol w="2738605">
                  <a:extLst>
                    <a:ext uri="{9D8B030D-6E8A-4147-A177-3AD203B41FA5}">
                      <a16:colId xmlns:a16="http://schemas.microsoft.com/office/drawing/2014/main" val="1922511064"/>
                    </a:ext>
                  </a:extLst>
                </a:gridCol>
                <a:gridCol w="2949974">
                  <a:extLst>
                    <a:ext uri="{9D8B030D-6E8A-4147-A177-3AD203B41FA5}">
                      <a16:colId xmlns:a16="http://schemas.microsoft.com/office/drawing/2014/main" val="3649810586"/>
                    </a:ext>
                  </a:extLst>
                </a:gridCol>
              </a:tblGrid>
              <a:tr h="65679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Oct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13168"/>
                  </a:ext>
                </a:extLst>
              </a:tr>
              <a:tr h="656797">
                <a:tc>
                  <a:txBody>
                    <a:bodyPr/>
                    <a:lstStyle/>
                    <a:p>
                      <a:r>
                        <a:rPr lang="en-US" dirty="0"/>
                        <a:t>09:30 – 11:00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 1</a:t>
                      </a:r>
                    </a:p>
                    <a:p>
                      <a:r>
                        <a:rPr lang="en-US" dirty="0"/>
                        <a:t>What’s all this hype about?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 3</a:t>
                      </a:r>
                    </a:p>
                    <a:p>
                      <a:r>
                        <a:rPr lang="en-US" dirty="0"/>
                        <a:t>Making LLMs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60837"/>
                  </a:ext>
                </a:extLst>
              </a:tr>
              <a:tr h="449173">
                <a:tc>
                  <a:txBody>
                    <a:bodyPr/>
                    <a:lstStyle/>
                    <a:p>
                      <a:r>
                        <a:rPr lang="en-US" dirty="0"/>
                        <a:t>11:00 – 11:30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054103"/>
                  </a:ext>
                </a:extLst>
              </a:tr>
              <a:tr h="656797">
                <a:tc>
                  <a:txBody>
                    <a:bodyPr/>
                    <a:lstStyle/>
                    <a:p>
                      <a:r>
                        <a:rPr lang="en-US" dirty="0"/>
                        <a:t>11:30 –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Hands-on Session 1</a:t>
                      </a:r>
                    </a:p>
                    <a:p>
                      <a:r>
                        <a:rPr lang="en-US" dirty="0"/>
                        <a:t>Humans vs. LLMs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Hands-on Session 3</a:t>
                      </a:r>
                    </a:p>
                    <a:p>
                      <a:r>
                        <a:rPr lang="en-US" dirty="0"/>
                        <a:t>Taming LLMs</a:t>
                      </a:r>
                    </a:p>
                    <a:p>
                      <a:r>
                        <a:rPr lang="en-US" dirty="0"/>
                        <a:t>(Tuning strategies)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771003"/>
                  </a:ext>
                </a:extLst>
              </a:tr>
              <a:tr h="492231">
                <a:tc>
                  <a:txBody>
                    <a:bodyPr/>
                    <a:lstStyle/>
                    <a:p>
                      <a:r>
                        <a:rPr lang="en-US" dirty="0"/>
                        <a:t>13:00 – 14:00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 Break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Lunch Break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631169"/>
                  </a:ext>
                </a:extLst>
              </a:tr>
              <a:tr h="656797">
                <a:tc>
                  <a:txBody>
                    <a:bodyPr/>
                    <a:lstStyle/>
                    <a:p>
                      <a:r>
                        <a:rPr lang="en-US" dirty="0"/>
                        <a:t>14:00 – 15:30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 2</a:t>
                      </a:r>
                    </a:p>
                    <a:p>
                      <a:r>
                        <a:rPr lang="en-US" dirty="0"/>
                        <a:t>What’s inside LLMs?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Lecture 4</a:t>
                      </a:r>
                    </a:p>
                    <a:p>
                      <a:r>
                        <a:rPr lang="en-US" dirty="0"/>
                        <a:t>Breaking LLMs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400695"/>
                  </a:ext>
                </a:extLst>
              </a:tr>
              <a:tr h="510327">
                <a:tc>
                  <a:txBody>
                    <a:bodyPr/>
                    <a:lstStyle/>
                    <a:p>
                      <a:r>
                        <a:rPr lang="en-US" dirty="0"/>
                        <a:t>15:30 – 16:00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063980"/>
                  </a:ext>
                </a:extLst>
              </a:tr>
              <a:tr h="656797">
                <a:tc>
                  <a:txBody>
                    <a:bodyPr/>
                    <a:lstStyle/>
                    <a:p>
                      <a:r>
                        <a:rPr lang="en-US" dirty="0"/>
                        <a:t>16:00 – 17:30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Hands-on Session 2</a:t>
                      </a:r>
                    </a:p>
                    <a:p>
                      <a:r>
                        <a:rPr lang="en-US" dirty="0"/>
                        <a:t>Taming LLMs </a:t>
                      </a:r>
                    </a:p>
                    <a:p>
                      <a:r>
                        <a:rPr lang="en-US" dirty="0"/>
                        <a:t>(Prompting strategies)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Hands-on Session 4</a:t>
                      </a:r>
                    </a:p>
                    <a:p>
                      <a:r>
                        <a:rPr lang="en-US" dirty="0"/>
                        <a:t>(Competition) </a:t>
                      </a:r>
                    </a:p>
                    <a:p>
                      <a:r>
                        <a:rPr lang="en-US" dirty="0"/>
                        <a:t>Humans + LLMs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13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21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" r="2856"/>
          <a:stretch/>
        </p:blipFill>
        <p:spPr>
          <a:xfrm>
            <a:off x="6066845" y="3407641"/>
            <a:ext cx="6125155" cy="3450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3320"/>
            <a:ext cx="12192000" cy="1325563"/>
          </a:xfrm>
          <a:solidFill>
            <a:schemeClr val="bg1">
              <a:lumMod val="95000"/>
              <a:alpha val="67000"/>
            </a:schemeClr>
          </a:solidFill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   Lecture 1: </a:t>
            </a:r>
            <a:r>
              <a:rPr lang="en-US" b="1" dirty="0">
                <a:solidFill>
                  <a:schemeClr val="tx2"/>
                </a:solidFill>
              </a:rPr>
              <a:t>What all this hype is about?</a:t>
            </a:r>
            <a:endParaRPr lang="en-US" sz="5400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2763" y="2639833"/>
            <a:ext cx="75553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Cooper Black" panose="0208090404030B020404" pitchFamily="18" charset="0"/>
              </a:rPr>
              <a:t>Natural Language Understanding</a:t>
            </a:r>
            <a:endParaRPr lang="en-US" sz="1600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-755016" y="3683133"/>
            <a:ext cx="38868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Cooper Black" panose="0208090404030B020404" pitchFamily="18" charset="0"/>
              </a:rPr>
              <a:t>Human Parity in </a:t>
            </a:r>
            <a:r>
              <a:rPr lang="en-US" sz="6600" dirty="0">
                <a:solidFill>
                  <a:srgbClr val="00B0F0"/>
                </a:solidFill>
                <a:latin typeface="Cooper Black" panose="0208090404030B020404" pitchFamily="18" charset="0"/>
              </a:rPr>
              <a:t>Speech</a:t>
            </a:r>
            <a:endParaRPr lang="en-US" dirty="0">
              <a:solidFill>
                <a:srgbClr val="00B0F0"/>
              </a:solidFill>
              <a:latin typeface="Cooper Black" panose="0208090404030B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3388" y="4629430"/>
            <a:ext cx="3886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C000">
                    <a:lumMod val="75000"/>
                  </a:srgbClr>
                </a:solidFill>
                <a:latin typeface="Cooper Black" panose="0208090404030B020404" pitchFamily="18" charset="0"/>
              </a:rPr>
              <a:t>GPT-3</a:t>
            </a:r>
            <a:endParaRPr lang="en-US" sz="1400" dirty="0">
              <a:solidFill>
                <a:srgbClr val="FFC000">
                  <a:lumMod val="75000"/>
                </a:srgbClr>
              </a:solidFill>
              <a:latin typeface="Cooper Black" panose="0208090404030B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5400000">
            <a:off x="7240573" y="5291150"/>
            <a:ext cx="388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D7D31">
                    <a:lumMod val="50000"/>
                  </a:srgbClr>
                </a:solidFill>
                <a:latin typeface="Cooper Black" panose="0208090404030B020404" pitchFamily="18" charset="0"/>
              </a:rPr>
              <a:t>Deep Learning</a:t>
            </a:r>
            <a:endParaRPr lang="en-US" dirty="0">
              <a:solidFill>
                <a:srgbClr val="ED7D31">
                  <a:lumMod val="50000"/>
                </a:srgbClr>
              </a:solidFill>
              <a:latin typeface="Cooper Black" panose="0208090404030B0204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5782" y="1967308"/>
            <a:ext cx="3886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AD47">
                    <a:lumMod val="50000"/>
                  </a:srgbClr>
                </a:solidFill>
                <a:latin typeface="Cooper Black" panose="0208090404030B020404" pitchFamily="18" charset="0"/>
              </a:rPr>
              <a:t>Speech-2-Speech</a:t>
            </a:r>
          </a:p>
          <a:p>
            <a:r>
              <a:rPr lang="en-US" sz="3600" dirty="0">
                <a:solidFill>
                  <a:srgbClr val="70AD47">
                    <a:lumMod val="50000"/>
                  </a:srgbClr>
                </a:solidFill>
                <a:latin typeface="Cooper Black" panose="0208090404030B020404" pitchFamily="18" charset="0"/>
              </a:rPr>
              <a:t>Translation</a:t>
            </a:r>
            <a:endParaRPr lang="en-US" sz="2400" dirty="0">
              <a:solidFill>
                <a:srgbClr val="70AD47">
                  <a:lumMod val="50000"/>
                </a:srgb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03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EAF8-B445-4219-8063-DD2AE278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309" y="2507961"/>
            <a:ext cx="5257800" cy="3809711"/>
          </a:xfrm>
        </p:spPr>
        <p:txBody>
          <a:bodyPr>
            <a:normAutofit/>
          </a:bodyPr>
          <a:lstStyle/>
          <a:p>
            <a:r>
              <a:rPr lang="en-US" sz="3600" dirty="0"/>
              <a:t>Which legendary British computer scientist has proposed this eponymous test for AI systems?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A1B90AB-CF0E-4D97-9E45-1D05A59BC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23" y="1095447"/>
            <a:ext cx="45148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16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0476" t="40174" r="50038" b="26056"/>
          <a:stretch/>
        </p:blipFill>
        <p:spPr>
          <a:xfrm>
            <a:off x="1100486" y="4661236"/>
            <a:ext cx="1587142" cy="1547213"/>
          </a:xfrm>
          <a:prstGeom prst="rect">
            <a:avLst/>
          </a:prstGeom>
        </p:spPr>
      </p:pic>
      <p:pic>
        <p:nvPicPr>
          <p:cNvPr id="2052" name="Picture 4" descr="Image result for Alan Tur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6" r="8783"/>
          <a:stretch/>
        </p:blipFill>
        <p:spPr bwMode="auto">
          <a:xfrm>
            <a:off x="8668329" y="1212580"/>
            <a:ext cx="1487054" cy="167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275" y="1363121"/>
            <a:ext cx="80387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prstClr val="white"/>
                </a:solidFill>
              </a:rPr>
              <a:t>It is not difficult to devise a paper machine which will play a not very bad game of chess… Are there imaginable digital computers which would do well in the imitation game?</a:t>
            </a:r>
          </a:p>
          <a:p>
            <a:pPr algn="r"/>
            <a:r>
              <a:rPr lang="en-US" sz="2800" dirty="0">
                <a:solidFill>
                  <a:srgbClr val="0070C0"/>
                </a:solidFill>
              </a:rPr>
              <a:t>Alan Turing, 1950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2075" y="4909903"/>
            <a:ext cx="72290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The biggest breakthrough in AI will be when computers can read and understand information like humans do.</a:t>
            </a:r>
          </a:p>
          <a:p>
            <a:r>
              <a:rPr lang="en-US" sz="2800" dirty="0">
                <a:solidFill>
                  <a:srgbClr val="0070C0"/>
                </a:solidFill>
              </a:rPr>
              <a:t>Bill Gates, 2017</a:t>
            </a:r>
          </a:p>
        </p:txBody>
      </p:sp>
    </p:spTree>
    <p:extLst>
      <p:ext uri="{BB962C8B-B14F-4D97-AF65-F5344CB8AC3E}">
        <p14:creationId xmlns:p14="http://schemas.microsoft.com/office/powerpoint/2010/main" val="365205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150042" cy="495249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How long will it take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for AI to surpass humans?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3"/>
          <a:stretch/>
        </p:blipFill>
        <p:spPr>
          <a:xfrm>
            <a:off x="4238045" y="-17422"/>
            <a:ext cx="7953955" cy="6875422"/>
          </a:xfrm>
        </p:spPr>
      </p:pic>
      <p:sp>
        <p:nvSpPr>
          <p:cNvPr id="7" name="Rectangle 6"/>
          <p:cNvSpPr/>
          <p:nvPr/>
        </p:nvSpPr>
        <p:spPr>
          <a:xfrm>
            <a:off x="695581" y="6273781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McKinsey Global institute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83CDE3-631D-4D48-A7BB-11DE62F47FF1}"/>
              </a:ext>
            </a:extLst>
          </p:cNvPr>
          <p:cNvSpPr/>
          <p:nvPr/>
        </p:nvSpPr>
        <p:spPr>
          <a:xfrm>
            <a:off x="5256361" y="3950897"/>
            <a:ext cx="6602083" cy="35655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81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B8903-F2DA-49CE-872B-31D5FB9C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saw a monkey with </a:t>
            </a:r>
            <a:r>
              <a:rPr lang="en-US"/>
              <a:t>a banana.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65A58CB-976B-4FB8-812B-B8192CF9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329" y="1937835"/>
            <a:ext cx="4096758" cy="409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61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40C0F"/>
      </a:dk2>
      <a:lt2>
        <a:srgbClr val="F2F0EF"/>
      </a:lt2>
      <a:accent1>
        <a:srgbClr val="51303B"/>
      </a:accent1>
      <a:accent2>
        <a:srgbClr val="ABA299"/>
      </a:accent2>
      <a:accent3>
        <a:srgbClr val="475A6B"/>
      </a:accent3>
      <a:accent4>
        <a:srgbClr val="9A5853"/>
      </a:accent4>
      <a:accent5>
        <a:srgbClr val="A98E58"/>
      </a:accent5>
      <a:accent6>
        <a:srgbClr val="754C66"/>
      </a:accent6>
      <a:hlink>
        <a:srgbClr val="448593"/>
      </a:hlink>
      <a:folHlink>
        <a:srgbClr val="935E7A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36CA9F4A-BB34-428E-BF18-E0AFB26A73AB}"/>
    </a:ext>
  </a:extLst>
</a:theme>
</file>

<file path=ppt/theme/theme3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1422</Words>
  <Application>Microsoft Office PowerPoint</Application>
  <PresentationFormat>Widescreen</PresentationFormat>
  <Paragraphs>258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Calibri</vt:lpstr>
      <vt:lpstr>Calibri Light</vt:lpstr>
      <vt:lpstr>Century Schoolbook</vt:lpstr>
      <vt:lpstr>Cooper Black</vt:lpstr>
      <vt:lpstr>Corbel</vt:lpstr>
      <vt:lpstr>graphik</vt:lpstr>
      <vt:lpstr>Söhne</vt:lpstr>
      <vt:lpstr>Work Sans</vt:lpstr>
      <vt:lpstr>Office Theme</vt:lpstr>
      <vt:lpstr>Headlines</vt:lpstr>
      <vt:lpstr>Headlines</vt:lpstr>
      <vt:lpstr>1_Office Theme</vt:lpstr>
      <vt:lpstr>A Very Short Course on  Large Language Models  30th September &amp; 8th October 2023  KIAC, IISc</vt:lpstr>
      <vt:lpstr>PowerPoint Presentation</vt:lpstr>
      <vt:lpstr>We will learn about …</vt:lpstr>
      <vt:lpstr>PowerPoint Presentation</vt:lpstr>
      <vt:lpstr>   Lecture 1: What all this hype is about?</vt:lpstr>
      <vt:lpstr>Which legendary British computer scientist has proposed this eponymous test for AI systems?</vt:lpstr>
      <vt:lpstr>PowerPoint Presentation</vt:lpstr>
      <vt:lpstr>How long will it take  for AI to surpass humans?</vt:lpstr>
      <vt:lpstr>I saw a monkey with a banana.</vt:lpstr>
      <vt:lpstr>I saw a monkey with a banana.</vt:lpstr>
      <vt:lpstr>I saw a monkey with a banana.</vt:lpstr>
      <vt:lpstr>I saw a monkey with a banana.</vt:lpstr>
      <vt:lpstr>I saw a monkey with a banana.</vt:lpstr>
      <vt:lpstr>“I made her duck.”</vt:lpstr>
      <vt:lpstr>Components of Language Understanding</vt:lpstr>
      <vt:lpstr>A language is defined by its usage, by the users</vt:lpstr>
      <vt:lpstr>The Curse of Wittgenstein </vt:lpstr>
      <vt:lpstr>PowerPoint Presentation</vt:lpstr>
      <vt:lpstr>Language Understanding</vt:lpstr>
      <vt:lpstr>GPT-4</vt:lpstr>
      <vt:lpstr>PowerPoint Presentation</vt:lpstr>
      <vt:lpstr>A brief history of NLP</vt:lpstr>
      <vt:lpstr>Rule-based Systems</vt:lpstr>
      <vt:lpstr>DATA-driven AI</vt:lpstr>
      <vt:lpstr>Statistical Machine Learning</vt:lpstr>
      <vt:lpstr>Types of learning problems</vt:lpstr>
      <vt:lpstr>Types of learning problems</vt:lpstr>
      <vt:lpstr>Learning Techniques</vt:lpstr>
      <vt:lpstr>Limitations of Classical Machine Learning</vt:lpstr>
      <vt:lpstr>Deep Learning</vt:lpstr>
      <vt:lpstr>Benefits of Deep Learning</vt:lpstr>
      <vt:lpstr>How much DATA?</vt:lpstr>
      <vt:lpstr>GPT-3 from OpenAI, May 2020 </vt:lpstr>
      <vt:lpstr>PowerPoint Presentation</vt:lpstr>
      <vt:lpstr>GPT-4 and Emergent Properties</vt:lpstr>
      <vt:lpstr>Further 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Turing Test to the Octopus Test:  Making sense of the deep revolution in nlp </dc:title>
  <dc:creator>Monojit Choudhury</dc:creator>
  <cp:lastModifiedBy>Monojit Choudhury</cp:lastModifiedBy>
  <cp:revision>20</cp:revision>
  <dcterms:created xsi:type="dcterms:W3CDTF">2020-09-28T07:04:51Z</dcterms:created>
  <dcterms:modified xsi:type="dcterms:W3CDTF">2023-09-29T15:09:08Z</dcterms:modified>
</cp:coreProperties>
</file>